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eading Now 61-68 Bold" charset="1" panose="00000000000000000000"/>
      <p:regular r:id="rId18"/>
    </p:embeddedFont>
    <p:embeddedFont>
      <p:font typeface="Heading Now 31-38" charset="1" panose="00000000000000000000"/>
      <p:regular r:id="rId19"/>
    </p:embeddedFont>
    <p:embeddedFont>
      <p:font typeface="Aileron" charset="1" panose="00000500000000000000"/>
      <p:regular r:id="rId20"/>
    </p:embeddedFont>
    <p:embeddedFont>
      <p:font typeface="Poppins" charset="1" panose="00000500000000000000"/>
      <p:regular r:id="rId21"/>
    </p:embeddedFont>
    <p:embeddedFont>
      <p:font typeface="Aileron Bold" charset="1" panose="00000800000000000000"/>
      <p:regular r:id="rId22"/>
    </p:embeddedFont>
    <p:embeddedFont>
      <p:font typeface="Heading Now 31-38 Bold" charset="1" panose="000000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4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4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2109" t="0" r="-8210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4830" y="1547340"/>
            <a:ext cx="6833773" cy="7469435"/>
          </a:xfrm>
          <a:custGeom>
            <a:avLst/>
            <a:gdLst/>
            <a:ahLst/>
            <a:cxnLst/>
            <a:rect r="r" b="b" t="t" l="l"/>
            <a:pathLst>
              <a:path h="7469435" w="6833773">
                <a:moveTo>
                  <a:pt x="0" y="0"/>
                </a:moveTo>
                <a:lnTo>
                  <a:pt x="6833773" y="0"/>
                </a:lnTo>
                <a:lnTo>
                  <a:pt x="6833773" y="7469435"/>
                </a:lnTo>
                <a:lnTo>
                  <a:pt x="0" y="746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98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4146" y="1559099"/>
            <a:ext cx="5703160" cy="2527366"/>
            <a:chOff x="0" y="0"/>
            <a:chExt cx="7604214" cy="336982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9170"/>
              <a:ext cx="5074979" cy="3157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748"/>
                </a:lnSpc>
              </a:pPr>
              <a:r>
                <a:rPr lang="en-US" sz="16367" b="true">
                  <a:solidFill>
                    <a:srgbClr val="F1EACD"/>
                  </a:solidFill>
                  <a:latin typeface="Heading Now 61-68 Bold"/>
                  <a:ea typeface="Heading Now 61-68 Bold"/>
                  <a:cs typeface="Heading Now 61-68 Bold"/>
                  <a:sym typeface="Heading Now 61-68 Bold"/>
                </a:rPr>
                <a:t>RX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764657" y="161925"/>
              <a:ext cx="3839557" cy="320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953"/>
                </a:lnSpc>
              </a:pPr>
              <a:r>
                <a:rPr lang="en-US" sz="16611">
                  <a:solidFill>
                    <a:srgbClr val="F1EACD"/>
                  </a:solidFill>
                  <a:latin typeface="Heading Now 31-38"/>
                  <a:ea typeface="Heading Now 31-38"/>
                  <a:cs typeface="Heading Now 31-38"/>
                  <a:sym typeface="Heading Now 31-38"/>
                </a:rPr>
                <a:t>AIDE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54146" y="4015110"/>
            <a:ext cx="6800946" cy="108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1"/>
              </a:lnSpc>
            </a:pPr>
            <a:r>
              <a:rPr lang="en-US" sz="3129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An AI-Powered Medication Reminder &amp; Management Assistant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4146" y="5367782"/>
            <a:ext cx="4119711" cy="98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6"/>
              </a:lnSpc>
            </a:pPr>
            <a:r>
              <a:rPr lang="en-US" sz="6912">
                <a:solidFill>
                  <a:srgbClr val="F1EACD"/>
                </a:solidFill>
                <a:latin typeface="Heading Now 31-38"/>
                <a:ea typeface="Heading Now 31-38"/>
                <a:cs typeface="Heading Now 31-38"/>
                <a:sym typeface="Heading Now 31-38"/>
              </a:rPr>
              <a:t>PROJECT PROPOSAL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02085"/>
            <a:ext cx="16119903" cy="357759"/>
            <a:chOff x="0" y="0"/>
            <a:chExt cx="21493204" cy="4770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7340827" y="-114300"/>
              <a:ext cx="6811551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SPRING</a:t>
              </a: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 2026 / NSU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163439" y="-114300"/>
              <a:ext cx="3329765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GROUP 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14300"/>
              <a:ext cx="686486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CSE299.4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54146" y="8931590"/>
            <a:ext cx="2178320" cy="39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797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Presented By: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54146" y="7402073"/>
            <a:ext cx="5951786" cy="1109672"/>
            <a:chOff x="0" y="0"/>
            <a:chExt cx="7935714" cy="147956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9050"/>
              <a:ext cx="3266083" cy="544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7"/>
                </a:lnSpc>
              </a:pPr>
              <a:r>
                <a:rPr lang="en-US" sz="2799">
                  <a:solidFill>
                    <a:srgbClr val="F1EACD"/>
                  </a:solidFill>
                  <a:latin typeface="Aileron"/>
                  <a:ea typeface="Aileron"/>
                  <a:cs typeface="Aileron"/>
                  <a:sym typeface="Aileron"/>
                </a:rPr>
                <a:t>Faculty Advisor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79031"/>
              <a:ext cx="7935714" cy="70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3"/>
                </a:lnSpc>
              </a:pPr>
              <a:r>
                <a:rPr lang="en-US" sz="3300" b="true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Dr. Mohammad Shifat-E-Rabbi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1785" t="0" r="-824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4585" y="893194"/>
            <a:ext cx="9281495" cy="199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56"/>
              </a:lnSpc>
              <a:spcBef>
                <a:spcPct val="0"/>
              </a:spcBef>
            </a:pPr>
            <a:r>
              <a:rPr lang="en-US" b="true" sz="13995">
                <a:solidFill>
                  <a:srgbClr val="FFF4DB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EXPECTED OUTCOMES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96398" y="3882539"/>
            <a:ext cx="16095203" cy="4747525"/>
            <a:chOff x="0" y="0"/>
            <a:chExt cx="21460271" cy="63300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245559" y="-142875"/>
              <a:ext cx="10214712" cy="5533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64"/>
                </a:lnSpc>
              </a:pPr>
              <a:r>
                <a:rPr lang="en-US" sz="3413" b="true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Project Deliverables</a:t>
              </a:r>
            </a:p>
            <a:p>
              <a:pPr algn="l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Functional Android medication app</a:t>
              </a:r>
            </a:p>
            <a:p>
              <a:pPr algn="l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AI-</a:t>
              </a: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p</a:t>
              </a: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ow</a:t>
              </a: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er</a:t>
              </a: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e</a:t>
              </a: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d</a:t>
              </a: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 prescription scanning</a:t>
              </a:r>
            </a:p>
            <a:p>
              <a:pPr algn="l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Automated schedul</a:t>
              </a: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ing sys</a:t>
              </a: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tem</a:t>
              </a:r>
            </a:p>
            <a:p>
              <a:pPr algn="l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Reliable reminder tracking</a:t>
              </a:r>
            </a:p>
            <a:p>
              <a:pPr algn="l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Conversational chat assistant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42875"/>
              <a:ext cx="10911918" cy="6472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64"/>
                </a:lnSpc>
              </a:pPr>
              <a:r>
                <a:rPr lang="en-US" b="true" sz="3413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Learning Outcomes</a:t>
              </a:r>
            </a:p>
            <a:p>
              <a:pPr algn="just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Fun</a:t>
              </a: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ctional Android medication app</a:t>
              </a:r>
            </a:p>
            <a:p>
              <a:pPr algn="just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AI-powered prescription scanning</a:t>
              </a:r>
            </a:p>
            <a:p>
              <a:pPr algn="just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Automated scheduling system</a:t>
              </a:r>
            </a:p>
            <a:p>
              <a:pPr algn="just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Reliable reminder tracking</a:t>
              </a:r>
            </a:p>
            <a:p>
              <a:pPr algn="just" marL="737029" indent="-368515" lvl="1">
                <a:lnSpc>
                  <a:spcPts val="5564"/>
                </a:lnSpc>
                <a:buFont typeface="Arial"/>
                <a:buChar char="•"/>
              </a:pPr>
              <a:r>
                <a:rPr lang="en-US" sz="3413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Conversational chat assistant</a:t>
              </a:r>
            </a:p>
            <a:p>
              <a:pPr algn="just">
                <a:lnSpc>
                  <a:spcPts val="55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4DB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4DB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4DB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320742">
            <a:off x="3791069" y="-4116644"/>
            <a:ext cx="10705862" cy="18520287"/>
          </a:xfrm>
          <a:custGeom>
            <a:avLst/>
            <a:gdLst/>
            <a:ahLst/>
            <a:cxnLst/>
            <a:rect r="r" b="b" t="t" l="l"/>
            <a:pathLst>
              <a:path h="18520287" w="10705862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109564" t="0" r="-787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564" y="1390257"/>
            <a:ext cx="5730677" cy="4001440"/>
          </a:xfrm>
          <a:custGeom>
            <a:avLst/>
            <a:gdLst/>
            <a:ahLst/>
            <a:cxnLst/>
            <a:rect r="r" b="b" t="t" l="l"/>
            <a:pathLst>
              <a:path h="4001440" w="5730677">
                <a:moveTo>
                  <a:pt x="0" y="0"/>
                </a:moveTo>
                <a:lnTo>
                  <a:pt x="5730677" y="0"/>
                </a:lnTo>
                <a:lnTo>
                  <a:pt x="5730677" y="4001440"/>
                </a:lnTo>
                <a:lnTo>
                  <a:pt x="0" y="4001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8461" t="0" r="0" b="-7008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29354" y="1162050"/>
            <a:ext cx="8758830" cy="1992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56"/>
              </a:lnSpc>
              <a:spcBef>
                <a:spcPct val="0"/>
              </a:spcBef>
            </a:pPr>
            <a:r>
              <a:rPr lang="en-US" b="true" sz="13995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WHY RX</a:t>
            </a:r>
            <a:r>
              <a:rPr lang="en-US" sz="13995">
                <a:solidFill>
                  <a:srgbClr val="296374"/>
                </a:solidFill>
                <a:latin typeface="Heading Now 31-38"/>
                <a:ea typeface="Heading Now 31-38"/>
                <a:cs typeface="Heading Now 31-38"/>
                <a:sym typeface="Heading Now 31-38"/>
              </a:rPr>
              <a:t>AIDE</a:t>
            </a:r>
            <a:r>
              <a:rPr lang="en-US" b="true" sz="13995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29354" y="3023589"/>
            <a:ext cx="9419249" cy="125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3"/>
              </a:lnSpc>
            </a:pPr>
            <a:r>
              <a:rPr lang="en-US" b="true" sz="3155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We want to build something that genuinely helps people.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978210" y="6064437"/>
            <a:ext cx="5029381" cy="2787987"/>
            <a:chOff x="0" y="0"/>
            <a:chExt cx="921439" cy="510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1439" cy="510790"/>
            </a:xfrm>
            <a:custGeom>
              <a:avLst/>
              <a:gdLst/>
              <a:ahLst/>
              <a:cxnLst/>
              <a:rect r="r" b="b" t="t" l="l"/>
              <a:pathLst>
                <a:path h="510790" w="921439">
                  <a:moveTo>
                    <a:pt x="30065" y="0"/>
                  </a:moveTo>
                  <a:lnTo>
                    <a:pt x="891373" y="0"/>
                  </a:lnTo>
                  <a:cubicBezTo>
                    <a:pt x="899347" y="0"/>
                    <a:pt x="906994" y="3168"/>
                    <a:pt x="912633" y="8806"/>
                  </a:cubicBezTo>
                  <a:cubicBezTo>
                    <a:pt x="918271" y="14444"/>
                    <a:pt x="921439" y="22091"/>
                    <a:pt x="921439" y="30065"/>
                  </a:cubicBezTo>
                  <a:lnTo>
                    <a:pt x="921439" y="480725"/>
                  </a:lnTo>
                  <a:cubicBezTo>
                    <a:pt x="921439" y="488699"/>
                    <a:pt x="918271" y="496346"/>
                    <a:pt x="912633" y="501984"/>
                  </a:cubicBezTo>
                  <a:cubicBezTo>
                    <a:pt x="906994" y="507623"/>
                    <a:pt x="899347" y="510790"/>
                    <a:pt x="891373" y="510790"/>
                  </a:cubicBezTo>
                  <a:lnTo>
                    <a:pt x="30065" y="510790"/>
                  </a:lnTo>
                  <a:cubicBezTo>
                    <a:pt x="22091" y="510790"/>
                    <a:pt x="14444" y="507623"/>
                    <a:pt x="8806" y="501984"/>
                  </a:cubicBezTo>
                  <a:cubicBezTo>
                    <a:pt x="3168" y="496346"/>
                    <a:pt x="0" y="488699"/>
                    <a:pt x="0" y="480725"/>
                  </a:cubicBezTo>
                  <a:lnTo>
                    <a:pt x="0" y="30065"/>
                  </a:lnTo>
                  <a:cubicBezTo>
                    <a:pt x="0" y="22091"/>
                    <a:pt x="3168" y="14444"/>
                    <a:pt x="8806" y="8806"/>
                  </a:cubicBezTo>
                  <a:cubicBezTo>
                    <a:pt x="14444" y="3168"/>
                    <a:pt x="22091" y="0"/>
                    <a:pt x="30065" y="0"/>
                  </a:cubicBezTo>
                  <a:close/>
                </a:path>
              </a:pathLst>
            </a:custGeom>
            <a:solidFill>
              <a:srgbClr val="29637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921439" cy="634615"/>
            </a:xfrm>
            <a:prstGeom prst="rect">
              <a:avLst/>
            </a:prstGeom>
          </p:spPr>
          <p:txBody>
            <a:bodyPr anchor="ctr" rtlCol="false" tIns="49941" lIns="49941" bIns="49941" rIns="49941"/>
            <a:lstStyle/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1EAC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 INNOVATION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86491" y="6064437"/>
            <a:ext cx="5029381" cy="2787987"/>
            <a:chOff x="0" y="0"/>
            <a:chExt cx="921439" cy="510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1439" cy="510790"/>
            </a:xfrm>
            <a:custGeom>
              <a:avLst/>
              <a:gdLst/>
              <a:ahLst/>
              <a:cxnLst/>
              <a:rect r="r" b="b" t="t" l="l"/>
              <a:pathLst>
                <a:path h="510790" w="921439">
                  <a:moveTo>
                    <a:pt x="30065" y="0"/>
                  </a:moveTo>
                  <a:lnTo>
                    <a:pt x="891373" y="0"/>
                  </a:lnTo>
                  <a:cubicBezTo>
                    <a:pt x="899347" y="0"/>
                    <a:pt x="906994" y="3168"/>
                    <a:pt x="912633" y="8806"/>
                  </a:cubicBezTo>
                  <a:cubicBezTo>
                    <a:pt x="918271" y="14444"/>
                    <a:pt x="921439" y="22091"/>
                    <a:pt x="921439" y="30065"/>
                  </a:cubicBezTo>
                  <a:lnTo>
                    <a:pt x="921439" y="480725"/>
                  </a:lnTo>
                  <a:cubicBezTo>
                    <a:pt x="921439" y="488699"/>
                    <a:pt x="918271" y="496346"/>
                    <a:pt x="912633" y="501984"/>
                  </a:cubicBezTo>
                  <a:cubicBezTo>
                    <a:pt x="906994" y="507623"/>
                    <a:pt x="899347" y="510790"/>
                    <a:pt x="891373" y="510790"/>
                  </a:cubicBezTo>
                  <a:lnTo>
                    <a:pt x="30065" y="510790"/>
                  </a:lnTo>
                  <a:cubicBezTo>
                    <a:pt x="22091" y="510790"/>
                    <a:pt x="14444" y="507623"/>
                    <a:pt x="8806" y="501984"/>
                  </a:cubicBezTo>
                  <a:cubicBezTo>
                    <a:pt x="3168" y="496346"/>
                    <a:pt x="0" y="488699"/>
                    <a:pt x="0" y="480725"/>
                  </a:cubicBezTo>
                  <a:lnTo>
                    <a:pt x="0" y="30065"/>
                  </a:lnTo>
                  <a:cubicBezTo>
                    <a:pt x="0" y="22091"/>
                    <a:pt x="3168" y="14444"/>
                    <a:pt x="8806" y="8806"/>
                  </a:cubicBezTo>
                  <a:cubicBezTo>
                    <a:pt x="14444" y="3168"/>
                    <a:pt x="22091" y="0"/>
                    <a:pt x="30065" y="0"/>
                  </a:cubicBezTo>
                  <a:close/>
                </a:path>
              </a:pathLst>
            </a:custGeom>
            <a:solidFill>
              <a:srgbClr val="29637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921439" cy="634615"/>
            </a:xfrm>
            <a:prstGeom prst="rect">
              <a:avLst/>
            </a:prstGeom>
          </p:spPr>
          <p:txBody>
            <a:bodyPr anchor="ctr" rtlCol="false" tIns="49941" lIns="49941" bIns="49941" rIns="49941"/>
            <a:lstStyle/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1EAC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ACCESSIBILITY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6546" y="6064437"/>
            <a:ext cx="5029381" cy="2787987"/>
            <a:chOff x="0" y="0"/>
            <a:chExt cx="921439" cy="5107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1439" cy="510790"/>
            </a:xfrm>
            <a:custGeom>
              <a:avLst/>
              <a:gdLst/>
              <a:ahLst/>
              <a:cxnLst/>
              <a:rect r="r" b="b" t="t" l="l"/>
              <a:pathLst>
                <a:path h="510790" w="921439">
                  <a:moveTo>
                    <a:pt x="30065" y="0"/>
                  </a:moveTo>
                  <a:lnTo>
                    <a:pt x="891373" y="0"/>
                  </a:lnTo>
                  <a:cubicBezTo>
                    <a:pt x="899347" y="0"/>
                    <a:pt x="906994" y="3168"/>
                    <a:pt x="912633" y="8806"/>
                  </a:cubicBezTo>
                  <a:cubicBezTo>
                    <a:pt x="918271" y="14444"/>
                    <a:pt x="921439" y="22091"/>
                    <a:pt x="921439" y="30065"/>
                  </a:cubicBezTo>
                  <a:lnTo>
                    <a:pt x="921439" y="480725"/>
                  </a:lnTo>
                  <a:cubicBezTo>
                    <a:pt x="921439" y="488699"/>
                    <a:pt x="918271" y="496346"/>
                    <a:pt x="912633" y="501984"/>
                  </a:cubicBezTo>
                  <a:cubicBezTo>
                    <a:pt x="906994" y="507623"/>
                    <a:pt x="899347" y="510790"/>
                    <a:pt x="891373" y="510790"/>
                  </a:cubicBezTo>
                  <a:lnTo>
                    <a:pt x="30065" y="510790"/>
                  </a:lnTo>
                  <a:cubicBezTo>
                    <a:pt x="22091" y="510790"/>
                    <a:pt x="14444" y="507623"/>
                    <a:pt x="8806" y="501984"/>
                  </a:cubicBezTo>
                  <a:cubicBezTo>
                    <a:pt x="3168" y="496346"/>
                    <a:pt x="0" y="488699"/>
                    <a:pt x="0" y="480725"/>
                  </a:cubicBezTo>
                  <a:lnTo>
                    <a:pt x="0" y="30065"/>
                  </a:lnTo>
                  <a:cubicBezTo>
                    <a:pt x="0" y="22091"/>
                    <a:pt x="3168" y="14444"/>
                    <a:pt x="8806" y="8806"/>
                  </a:cubicBezTo>
                  <a:cubicBezTo>
                    <a:pt x="14444" y="3168"/>
                    <a:pt x="22091" y="0"/>
                    <a:pt x="30065" y="0"/>
                  </a:cubicBezTo>
                  <a:close/>
                </a:path>
              </a:pathLst>
            </a:custGeom>
            <a:solidFill>
              <a:srgbClr val="29637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921439" cy="634615"/>
            </a:xfrm>
            <a:prstGeom prst="rect">
              <a:avLst/>
            </a:prstGeom>
          </p:spPr>
          <p:txBody>
            <a:bodyPr anchor="ctr" rtlCol="false" tIns="49941" lIns="49941" bIns="49941" rIns="49941"/>
            <a:lstStyle/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1EAC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HEALTHCARE </a:t>
              </a:r>
              <a:r>
                <a:rPr lang="en-US" b="true" sz="2600">
                  <a:solidFill>
                    <a:srgbClr val="F1EAC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IMPACT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20" id="20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1785" t="0" r="-824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6365" y="1842995"/>
            <a:ext cx="11340852" cy="598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36"/>
              </a:lnSpc>
            </a:pPr>
            <a:r>
              <a:rPr lang="en-US" b="true" sz="16719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THANK</a:t>
            </a:r>
            <a:r>
              <a:rPr lang="en-US" b="true" sz="16719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 </a:t>
            </a:r>
            <a:r>
              <a:rPr lang="en-US" b="true" sz="16719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Y</a:t>
            </a:r>
            <a:r>
              <a:rPr lang="en-US" b="true" sz="16719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OU</a:t>
            </a:r>
            <a:r>
              <a:rPr lang="en-US" b="true" sz="16719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 FO</a:t>
            </a:r>
            <a:r>
              <a:rPr lang="en-US" b="true" sz="16719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</a:t>
            </a:r>
            <a:r>
              <a:rPr lang="en-US" b="true" sz="16719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 YOUR</a:t>
            </a:r>
          </a:p>
          <a:p>
            <a:pPr algn="l" marL="0" indent="0" lvl="0">
              <a:lnSpc>
                <a:spcPts val="22236"/>
              </a:lnSpc>
            </a:pPr>
            <a:r>
              <a:rPr lang="en-US" b="true" sz="16719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ATTENTION!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680934" y="4826045"/>
            <a:ext cx="5210702" cy="2753293"/>
          </a:xfrm>
          <a:custGeom>
            <a:avLst/>
            <a:gdLst/>
            <a:ahLst/>
            <a:cxnLst/>
            <a:rect r="r" b="b" t="t" l="l"/>
            <a:pathLst>
              <a:path h="2753293" w="5210702">
                <a:moveTo>
                  <a:pt x="0" y="0"/>
                </a:moveTo>
                <a:lnTo>
                  <a:pt x="5210701" y="0"/>
                </a:lnTo>
                <a:lnTo>
                  <a:pt x="5210701" y="2753293"/>
                </a:lnTo>
                <a:lnTo>
                  <a:pt x="0" y="2753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2903" t="-130347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320742">
            <a:off x="3791069" y="-4116644"/>
            <a:ext cx="10705862" cy="18520287"/>
          </a:xfrm>
          <a:custGeom>
            <a:avLst/>
            <a:gdLst/>
            <a:ahLst/>
            <a:cxnLst/>
            <a:rect r="r" b="b" t="t" l="l"/>
            <a:pathLst>
              <a:path h="18520287" w="10705862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t="0" r="-94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21001" y="4631994"/>
            <a:ext cx="5073614" cy="3920520"/>
          </a:xfrm>
          <a:custGeom>
            <a:avLst/>
            <a:gdLst/>
            <a:ahLst/>
            <a:cxnLst/>
            <a:rect r="r" b="b" t="t" l="l"/>
            <a:pathLst>
              <a:path h="3920520" w="5073614">
                <a:moveTo>
                  <a:pt x="0" y="0"/>
                </a:moveTo>
                <a:lnTo>
                  <a:pt x="5073614" y="0"/>
                </a:lnTo>
                <a:lnTo>
                  <a:pt x="5073614" y="3920519"/>
                </a:lnTo>
                <a:lnTo>
                  <a:pt x="0" y="3920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940866" y="1106064"/>
            <a:ext cx="5034077" cy="178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9"/>
              </a:lnSpc>
            </a:pPr>
            <a:r>
              <a:rPr lang="en-US" sz="5091" spc="117">
                <a:solidFill>
                  <a:srgbClr val="296374"/>
                </a:solidFill>
                <a:latin typeface="Heading Now 31-38"/>
                <a:ea typeface="Heading Now 31-38"/>
                <a:cs typeface="Heading Now 31-38"/>
                <a:sym typeface="Heading Now 31-38"/>
              </a:rPr>
              <a:t>OF PATIENTS DO NOT TAKE MEDICATIONS AS PRESCRIBED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54146" y="713413"/>
            <a:ext cx="2741733" cy="2751740"/>
          </a:xfrm>
          <a:custGeom>
            <a:avLst/>
            <a:gdLst/>
            <a:ahLst/>
            <a:cxnLst/>
            <a:rect r="r" b="b" t="t" l="l"/>
            <a:pathLst>
              <a:path h="2751740" w="2741733">
                <a:moveTo>
                  <a:pt x="0" y="0"/>
                </a:moveTo>
                <a:lnTo>
                  <a:pt x="2741733" y="0"/>
                </a:lnTo>
                <a:lnTo>
                  <a:pt x="2741733" y="2751740"/>
                </a:lnTo>
                <a:lnTo>
                  <a:pt x="0" y="275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22651" y="886853"/>
            <a:ext cx="8725952" cy="346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51"/>
              </a:lnSpc>
            </a:pPr>
            <a:r>
              <a:rPr lang="en-US" b="true" sz="13870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THE MEDICATION CRISIS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4146" y="4593480"/>
            <a:ext cx="10260036" cy="379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7029" indent="-368515" lvl="1">
              <a:lnSpc>
                <a:spcPts val="6144"/>
              </a:lnSpc>
              <a:buFont typeface="Arial"/>
              <a:buChar char="•"/>
            </a:pP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Around 125,000 preventable deat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hs a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nnually</a:t>
            </a:r>
          </a:p>
          <a:p>
            <a:pPr algn="l" marL="737029" indent="-368515" lvl="1">
              <a:lnSpc>
                <a:spcPts val="6144"/>
              </a:lnSpc>
              <a:buFont typeface="Arial"/>
              <a:buChar char="•"/>
            </a:pP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Approximately 10% of hospital admissions are linked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 t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o 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me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dication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non-adh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er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ence</a:t>
            </a:r>
          </a:p>
          <a:p>
            <a:pPr algn="l" marL="737029" indent="-368515" lvl="1">
              <a:lnSpc>
                <a:spcPts val="6144"/>
              </a:lnSpc>
              <a:buFont typeface="Arial"/>
              <a:buChar char="•"/>
            </a:pP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Elderly patients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m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ana</a:t>
            </a:r>
            <a:r>
              <a:rPr lang="en-US" sz="3413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ging multiple medications are especially vulnerable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6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54146" y="712219"/>
            <a:ext cx="11363242" cy="165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93"/>
              </a:lnSpc>
            </a:pPr>
            <a:r>
              <a:rPr lang="en-US" b="true" sz="10593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WHY</a:t>
            </a:r>
            <a:r>
              <a:rPr lang="en-US" b="true" sz="10593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 </a:t>
            </a:r>
            <a:r>
              <a:rPr lang="en-US" b="true" sz="10593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EXISTI</a:t>
            </a:r>
            <a:r>
              <a:rPr lang="en-US" b="true" sz="10593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N</a:t>
            </a:r>
            <a:r>
              <a:rPr lang="en-US" b="true" sz="10593" strike="noStrike" u="none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G APPS FALL SHORT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4146" y="4336574"/>
            <a:ext cx="7666145" cy="3047630"/>
            <a:chOff x="0" y="0"/>
            <a:chExt cx="1631689" cy="6486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31689" cy="648668"/>
            </a:xfrm>
            <a:custGeom>
              <a:avLst/>
              <a:gdLst/>
              <a:ahLst/>
              <a:cxnLst/>
              <a:rect r="r" b="b" t="t" l="l"/>
              <a:pathLst>
                <a:path h="648668" w="1631689">
                  <a:moveTo>
                    <a:pt x="19724" y="0"/>
                  </a:moveTo>
                  <a:lnTo>
                    <a:pt x="1611964" y="0"/>
                  </a:lnTo>
                  <a:cubicBezTo>
                    <a:pt x="1622858" y="0"/>
                    <a:pt x="1631689" y="8831"/>
                    <a:pt x="1631689" y="19724"/>
                  </a:cubicBezTo>
                  <a:lnTo>
                    <a:pt x="1631689" y="628944"/>
                  </a:lnTo>
                  <a:cubicBezTo>
                    <a:pt x="1631689" y="634175"/>
                    <a:pt x="1629611" y="639192"/>
                    <a:pt x="1625912" y="642891"/>
                  </a:cubicBezTo>
                  <a:cubicBezTo>
                    <a:pt x="1622213" y="646590"/>
                    <a:pt x="1617196" y="648668"/>
                    <a:pt x="1611964" y="648668"/>
                  </a:cubicBezTo>
                  <a:lnTo>
                    <a:pt x="19724" y="648668"/>
                  </a:lnTo>
                  <a:cubicBezTo>
                    <a:pt x="8831" y="648668"/>
                    <a:pt x="0" y="639837"/>
                    <a:pt x="0" y="628944"/>
                  </a:cubicBezTo>
                  <a:lnTo>
                    <a:pt x="0" y="19724"/>
                  </a:lnTo>
                  <a:cubicBezTo>
                    <a:pt x="0" y="8831"/>
                    <a:pt x="8831" y="0"/>
                    <a:pt x="19724" y="0"/>
                  </a:cubicBezTo>
                  <a:close/>
                </a:path>
              </a:pathLst>
            </a:custGeom>
            <a:ln w="57150" cap="rnd">
              <a:solidFill>
                <a:srgbClr val="FFF4DB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28600"/>
              <a:ext cx="1631689" cy="877268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 marL="561337" indent="-280669" lvl="1">
                <a:lnSpc>
                  <a:spcPts val="530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4146" y="3421500"/>
            <a:ext cx="7666145" cy="822755"/>
            <a:chOff x="0" y="0"/>
            <a:chExt cx="1631689" cy="1751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689" cy="175118"/>
            </a:xfrm>
            <a:custGeom>
              <a:avLst/>
              <a:gdLst/>
              <a:ahLst/>
              <a:cxnLst/>
              <a:rect r="r" b="b" t="t" l="l"/>
              <a:pathLst>
                <a:path h="175118" w="1631689">
                  <a:moveTo>
                    <a:pt x="19724" y="0"/>
                  </a:moveTo>
                  <a:lnTo>
                    <a:pt x="1611964" y="0"/>
                  </a:lnTo>
                  <a:cubicBezTo>
                    <a:pt x="1622858" y="0"/>
                    <a:pt x="1631689" y="8831"/>
                    <a:pt x="1631689" y="19724"/>
                  </a:cubicBezTo>
                  <a:lnTo>
                    <a:pt x="1631689" y="155394"/>
                  </a:lnTo>
                  <a:cubicBezTo>
                    <a:pt x="1631689" y="160625"/>
                    <a:pt x="1629611" y="165642"/>
                    <a:pt x="1625912" y="169341"/>
                  </a:cubicBezTo>
                  <a:cubicBezTo>
                    <a:pt x="1622213" y="173040"/>
                    <a:pt x="1617196" y="175118"/>
                    <a:pt x="1611964" y="175118"/>
                  </a:cubicBezTo>
                  <a:lnTo>
                    <a:pt x="19724" y="175118"/>
                  </a:lnTo>
                  <a:cubicBezTo>
                    <a:pt x="8831" y="175118"/>
                    <a:pt x="0" y="166287"/>
                    <a:pt x="0" y="155394"/>
                  </a:cubicBezTo>
                  <a:lnTo>
                    <a:pt x="0" y="19724"/>
                  </a:lnTo>
                  <a:cubicBezTo>
                    <a:pt x="0" y="8831"/>
                    <a:pt x="8831" y="0"/>
                    <a:pt x="19724" y="0"/>
                  </a:cubicBezTo>
                  <a:close/>
                </a:path>
              </a:pathLst>
            </a:custGeom>
            <a:solidFill>
              <a:srgbClr val="FFF4D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19075"/>
              <a:ext cx="1631689" cy="394193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5303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MANUAL ENTRY APPS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211135">
            <a:off x="13582224" y="349128"/>
            <a:ext cx="3340718" cy="3609813"/>
          </a:xfrm>
          <a:custGeom>
            <a:avLst/>
            <a:gdLst/>
            <a:ahLst/>
            <a:cxnLst/>
            <a:rect r="r" b="b" t="t" l="l"/>
            <a:pathLst>
              <a:path h="3609813" w="3340718">
                <a:moveTo>
                  <a:pt x="0" y="0"/>
                </a:moveTo>
                <a:lnTo>
                  <a:pt x="3340718" y="0"/>
                </a:lnTo>
                <a:lnTo>
                  <a:pt x="3340718" y="3609813"/>
                </a:lnTo>
                <a:lnTo>
                  <a:pt x="0" y="3609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479225" y="3421500"/>
            <a:ext cx="7666145" cy="822755"/>
            <a:chOff x="0" y="0"/>
            <a:chExt cx="1631689" cy="1751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31689" cy="175118"/>
            </a:xfrm>
            <a:custGeom>
              <a:avLst/>
              <a:gdLst/>
              <a:ahLst/>
              <a:cxnLst/>
              <a:rect r="r" b="b" t="t" l="l"/>
              <a:pathLst>
                <a:path h="175118" w="1631689">
                  <a:moveTo>
                    <a:pt x="19724" y="0"/>
                  </a:moveTo>
                  <a:lnTo>
                    <a:pt x="1611964" y="0"/>
                  </a:lnTo>
                  <a:cubicBezTo>
                    <a:pt x="1622858" y="0"/>
                    <a:pt x="1631689" y="8831"/>
                    <a:pt x="1631689" y="19724"/>
                  </a:cubicBezTo>
                  <a:lnTo>
                    <a:pt x="1631689" y="155394"/>
                  </a:lnTo>
                  <a:cubicBezTo>
                    <a:pt x="1631689" y="160625"/>
                    <a:pt x="1629611" y="165642"/>
                    <a:pt x="1625912" y="169341"/>
                  </a:cubicBezTo>
                  <a:cubicBezTo>
                    <a:pt x="1622213" y="173040"/>
                    <a:pt x="1617196" y="175118"/>
                    <a:pt x="1611964" y="175118"/>
                  </a:cubicBezTo>
                  <a:lnTo>
                    <a:pt x="19724" y="175118"/>
                  </a:lnTo>
                  <a:cubicBezTo>
                    <a:pt x="8831" y="175118"/>
                    <a:pt x="0" y="166287"/>
                    <a:pt x="0" y="155394"/>
                  </a:cubicBezTo>
                  <a:lnTo>
                    <a:pt x="0" y="19724"/>
                  </a:lnTo>
                  <a:cubicBezTo>
                    <a:pt x="0" y="8831"/>
                    <a:pt x="8831" y="0"/>
                    <a:pt x="19724" y="0"/>
                  </a:cubicBezTo>
                  <a:close/>
                </a:path>
              </a:pathLst>
            </a:custGeom>
            <a:solidFill>
              <a:srgbClr val="FFF4D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19075"/>
              <a:ext cx="1631689" cy="394193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5303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BASIC REMINDERS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95761" y="4660958"/>
            <a:ext cx="6723940" cy="215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4"/>
              </a:lnSpc>
            </a:pPr>
            <a:r>
              <a:rPr lang="en-US" sz="2947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Tedious and time-consuming data input</a:t>
            </a:r>
          </a:p>
          <a:p>
            <a:pPr algn="ctr">
              <a:lnSpc>
                <a:spcPts val="5894"/>
              </a:lnSpc>
            </a:pPr>
            <a:r>
              <a:rPr lang="en-US" sz="2947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High chance of errors</a:t>
            </a:r>
          </a:p>
          <a:p>
            <a:pPr algn="ctr">
              <a:lnSpc>
                <a:spcPts val="5894"/>
              </a:lnSpc>
            </a:pPr>
            <a:r>
              <a:rPr lang="en-US" sz="2947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Users often abandon the app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482459" y="4335442"/>
            <a:ext cx="7666145" cy="3048761"/>
            <a:chOff x="0" y="0"/>
            <a:chExt cx="1631689" cy="6489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31689" cy="648909"/>
            </a:xfrm>
            <a:custGeom>
              <a:avLst/>
              <a:gdLst/>
              <a:ahLst/>
              <a:cxnLst/>
              <a:rect r="r" b="b" t="t" l="l"/>
              <a:pathLst>
                <a:path h="648909" w="1631689">
                  <a:moveTo>
                    <a:pt x="19724" y="0"/>
                  </a:moveTo>
                  <a:lnTo>
                    <a:pt x="1611964" y="0"/>
                  </a:lnTo>
                  <a:cubicBezTo>
                    <a:pt x="1622858" y="0"/>
                    <a:pt x="1631689" y="8831"/>
                    <a:pt x="1631689" y="19724"/>
                  </a:cubicBezTo>
                  <a:lnTo>
                    <a:pt x="1631689" y="629185"/>
                  </a:lnTo>
                  <a:cubicBezTo>
                    <a:pt x="1631689" y="640078"/>
                    <a:pt x="1622858" y="648909"/>
                    <a:pt x="1611964" y="648909"/>
                  </a:cubicBezTo>
                  <a:lnTo>
                    <a:pt x="19724" y="648909"/>
                  </a:lnTo>
                  <a:cubicBezTo>
                    <a:pt x="8831" y="648909"/>
                    <a:pt x="0" y="640078"/>
                    <a:pt x="0" y="629185"/>
                  </a:cubicBezTo>
                  <a:lnTo>
                    <a:pt x="0" y="19724"/>
                  </a:lnTo>
                  <a:cubicBezTo>
                    <a:pt x="0" y="8831"/>
                    <a:pt x="8831" y="0"/>
                    <a:pt x="19724" y="0"/>
                  </a:cubicBezTo>
                  <a:close/>
                </a:path>
              </a:pathLst>
            </a:custGeom>
            <a:ln w="57150" cap="rnd">
              <a:solidFill>
                <a:srgbClr val="FFF4DB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23825"/>
              <a:ext cx="1631689" cy="772734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421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506330" y="4660958"/>
            <a:ext cx="5611934" cy="216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94"/>
              </a:lnSpc>
              <a:spcBef>
                <a:spcPct val="0"/>
              </a:spcBef>
            </a:pPr>
            <a:r>
              <a:rPr lang="en-US" sz="2947" strike="noStrike" u="none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Only provide simple timers</a:t>
            </a:r>
          </a:p>
          <a:p>
            <a:pPr algn="ctr" marL="0" indent="0" lvl="1">
              <a:lnSpc>
                <a:spcPts val="5894"/>
              </a:lnSpc>
              <a:spcBef>
                <a:spcPct val="0"/>
              </a:spcBef>
            </a:pPr>
            <a:r>
              <a:rPr lang="en-US" sz="2947" strike="noStrike" u="none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No intelligence or personalization</a:t>
            </a:r>
          </a:p>
          <a:p>
            <a:pPr algn="ctr" marL="0" indent="0" lvl="1">
              <a:lnSpc>
                <a:spcPts val="5894"/>
              </a:lnSpc>
              <a:spcBef>
                <a:spcPct val="0"/>
              </a:spcBef>
            </a:pPr>
            <a:r>
              <a:rPr lang="en-US" sz="2947" strike="noStrike" u="none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No progress tracking or guidance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69736" y="8041429"/>
            <a:ext cx="13948528" cy="6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b="true" sz="3469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What’s </a:t>
            </a:r>
            <a:r>
              <a:rPr lang="en-US" b="true" sz="3469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Missing?</a:t>
            </a:r>
            <a:r>
              <a:rPr lang="en-US" sz="3469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 intelligent &amp; intuitive assi</a:t>
            </a:r>
            <a:r>
              <a:rPr lang="en-US" sz="3469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s</a:t>
            </a:r>
            <a:r>
              <a:rPr lang="en-US" sz="3469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t</a:t>
            </a:r>
            <a:r>
              <a:rPr lang="en-US" sz="3469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a</a:t>
            </a:r>
            <a:r>
              <a:rPr lang="en-US" sz="3469">
                <a:solidFill>
                  <a:srgbClr val="296374"/>
                </a:solidFill>
                <a:latin typeface="Aileron"/>
                <a:ea typeface="Aileron"/>
                <a:cs typeface="Aileron"/>
                <a:sym typeface="Aileron"/>
              </a:rPr>
              <a:t>nce, user-friendliness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320742">
            <a:off x="3791069" y="-4116644"/>
            <a:ext cx="10705862" cy="18520287"/>
          </a:xfrm>
          <a:custGeom>
            <a:avLst/>
            <a:gdLst/>
            <a:ahLst/>
            <a:cxnLst/>
            <a:rect r="r" b="b" t="t" l="l"/>
            <a:pathLst>
              <a:path h="18520287" w="10705862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t="0" r="-9416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56328" y="1245693"/>
            <a:ext cx="3792275" cy="7795614"/>
            <a:chOff x="0" y="0"/>
            <a:chExt cx="5056366" cy="1039415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56366" cy="3337202"/>
              <a:chOff x="0" y="0"/>
              <a:chExt cx="635000" cy="4191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39873" y="0"/>
                    </a:moveTo>
                    <a:lnTo>
                      <a:pt x="595127" y="0"/>
                    </a:lnTo>
                    <a:cubicBezTo>
                      <a:pt x="617148" y="0"/>
                      <a:pt x="635000" y="17852"/>
                      <a:pt x="635000" y="39873"/>
                    </a:cubicBezTo>
                    <a:lnTo>
                      <a:pt x="635000" y="379227"/>
                    </a:lnTo>
                    <a:cubicBezTo>
                      <a:pt x="635000" y="401248"/>
                      <a:pt x="617148" y="419100"/>
                      <a:pt x="595127" y="419100"/>
                    </a:cubicBezTo>
                    <a:lnTo>
                      <a:pt x="39873" y="419100"/>
                    </a:lnTo>
                    <a:cubicBezTo>
                      <a:pt x="17852" y="419100"/>
                      <a:pt x="0" y="401248"/>
                      <a:pt x="0" y="379227"/>
                    </a:cubicBezTo>
                    <a:lnTo>
                      <a:pt x="0" y="39873"/>
                    </a:lnTo>
                    <a:cubicBezTo>
                      <a:pt x="0" y="17852"/>
                      <a:pt x="17852" y="0"/>
                      <a:pt x="39873" y="0"/>
                    </a:cubicBezTo>
                    <a:close/>
                  </a:path>
                </a:pathLst>
              </a:custGeom>
              <a:solidFill>
                <a:srgbClr val="29637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14300"/>
                <a:ext cx="635000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12"/>
                  </a:lnSpc>
                </a:pP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SN</a:t>
                </a: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AP PRESCRIPTION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3526445"/>
              <a:ext cx="5056366" cy="3337202"/>
              <a:chOff x="0" y="0"/>
              <a:chExt cx="635000" cy="419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39873" y="0"/>
                    </a:moveTo>
                    <a:lnTo>
                      <a:pt x="595127" y="0"/>
                    </a:lnTo>
                    <a:cubicBezTo>
                      <a:pt x="617148" y="0"/>
                      <a:pt x="635000" y="17852"/>
                      <a:pt x="635000" y="39873"/>
                    </a:cubicBezTo>
                    <a:lnTo>
                      <a:pt x="635000" y="379227"/>
                    </a:lnTo>
                    <a:cubicBezTo>
                      <a:pt x="635000" y="401248"/>
                      <a:pt x="617148" y="419100"/>
                      <a:pt x="595127" y="419100"/>
                    </a:cubicBezTo>
                    <a:lnTo>
                      <a:pt x="39873" y="419100"/>
                    </a:lnTo>
                    <a:cubicBezTo>
                      <a:pt x="17852" y="419100"/>
                      <a:pt x="0" y="401248"/>
                      <a:pt x="0" y="379227"/>
                    </a:cubicBezTo>
                    <a:lnTo>
                      <a:pt x="0" y="39873"/>
                    </a:lnTo>
                    <a:cubicBezTo>
                      <a:pt x="0" y="17852"/>
                      <a:pt x="17852" y="0"/>
                      <a:pt x="39873" y="0"/>
                    </a:cubicBezTo>
                    <a:close/>
                  </a:path>
                </a:pathLst>
              </a:custGeom>
              <a:solidFill>
                <a:srgbClr val="29637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14300"/>
                <a:ext cx="635000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12"/>
                  </a:lnSpc>
                </a:pP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SMART </a:t>
                </a: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REMINDERS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7056950"/>
              <a:ext cx="5056366" cy="3337202"/>
              <a:chOff x="0" y="0"/>
              <a:chExt cx="635000" cy="4191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39873" y="0"/>
                    </a:moveTo>
                    <a:lnTo>
                      <a:pt x="595127" y="0"/>
                    </a:lnTo>
                    <a:cubicBezTo>
                      <a:pt x="617148" y="0"/>
                      <a:pt x="635000" y="17852"/>
                      <a:pt x="635000" y="39873"/>
                    </a:cubicBezTo>
                    <a:lnTo>
                      <a:pt x="635000" y="379227"/>
                    </a:lnTo>
                    <a:cubicBezTo>
                      <a:pt x="635000" y="401248"/>
                      <a:pt x="617148" y="419100"/>
                      <a:pt x="595127" y="419100"/>
                    </a:cubicBezTo>
                    <a:lnTo>
                      <a:pt x="39873" y="419100"/>
                    </a:lnTo>
                    <a:cubicBezTo>
                      <a:pt x="17852" y="419100"/>
                      <a:pt x="0" y="401248"/>
                      <a:pt x="0" y="379227"/>
                    </a:cubicBezTo>
                    <a:lnTo>
                      <a:pt x="0" y="39873"/>
                    </a:lnTo>
                    <a:cubicBezTo>
                      <a:pt x="0" y="17852"/>
                      <a:pt x="17852" y="0"/>
                      <a:pt x="39873" y="0"/>
                    </a:cubicBezTo>
                    <a:close/>
                  </a:path>
                </a:pathLst>
              </a:custGeom>
              <a:solidFill>
                <a:srgbClr val="29637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14300"/>
                <a:ext cx="635000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12"/>
                  </a:lnSpc>
                </a:pP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AI CHA</a:t>
                </a: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T ASSISTANT</a:t>
                </a: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1" id="21"/>
          <p:cNvSpPr/>
          <p:nvPr/>
        </p:nvSpPr>
        <p:spPr>
          <a:xfrm flipH="true" flipV="false" rot="0">
            <a:off x="7180813" y="1444609"/>
            <a:ext cx="5486550" cy="7397781"/>
          </a:xfrm>
          <a:custGeom>
            <a:avLst/>
            <a:gdLst/>
            <a:ahLst/>
            <a:cxnLst/>
            <a:rect r="r" b="b" t="t" l="l"/>
            <a:pathLst>
              <a:path h="7397781" w="5486550">
                <a:moveTo>
                  <a:pt x="5486550" y="0"/>
                </a:moveTo>
                <a:lnTo>
                  <a:pt x="0" y="0"/>
                </a:lnTo>
                <a:lnTo>
                  <a:pt x="0" y="7397782"/>
                </a:lnTo>
                <a:lnTo>
                  <a:pt x="5486550" y="7397782"/>
                </a:lnTo>
                <a:lnTo>
                  <a:pt x="54865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943138" y="3409527"/>
            <a:ext cx="1336909" cy="1831382"/>
          </a:xfrm>
          <a:custGeom>
            <a:avLst/>
            <a:gdLst/>
            <a:ahLst/>
            <a:cxnLst/>
            <a:rect r="r" b="b" t="t" l="l"/>
            <a:pathLst>
              <a:path h="1831382" w="1336909">
                <a:moveTo>
                  <a:pt x="0" y="0"/>
                </a:moveTo>
                <a:lnTo>
                  <a:pt x="1336909" y="0"/>
                </a:lnTo>
                <a:lnTo>
                  <a:pt x="1336909" y="1831382"/>
                </a:lnTo>
                <a:lnTo>
                  <a:pt x="0" y="1831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54146" y="893194"/>
            <a:ext cx="6789135" cy="460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189"/>
              </a:lnSpc>
            </a:pPr>
            <a:r>
              <a:rPr lang="en-US" b="true" sz="16189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IN</a:t>
            </a:r>
            <a:r>
              <a:rPr lang="en-US" b="true" sz="16189" strike="noStrike" u="none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</a:t>
            </a:r>
            <a:r>
              <a:rPr lang="en-US" b="true" sz="16189" strike="noStrike" u="none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RODUCING</a:t>
            </a:r>
          </a:p>
          <a:p>
            <a:pPr algn="l" marL="0" indent="0" lvl="0">
              <a:lnSpc>
                <a:spcPts val="16189"/>
              </a:lnSpc>
            </a:pPr>
            <a:r>
              <a:rPr lang="en-US" b="true" sz="16189" strike="noStrike" u="none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RX</a:t>
            </a:r>
            <a:r>
              <a:rPr lang="en-US" sz="16189" strike="noStrike" u="none">
                <a:solidFill>
                  <a:srgbClr val="296374"/>
                </a:solidFill>
                <a:latin typeface="Heading Now 31-38"/>
                <a:ea typeface="Heading Now 31-38"/>
                <a:cs typeface="Heading Now 31-38"/>
                <a:sym typeface="Heading Now 31-38"/>
              </a:rPr>
              <a:t>AIDE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4146" y="5647068"/>
            <a:ext cx="4842586" cy="201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7"/>
              </a:lnSpc>
            </a:pPr>
            <a:r>
              <a:rPr lang="en-US" b="true" sz="2410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AN AI-POWERED MEDICATION ASSISTANT THAT </a:t>
            </a:r>
            <a:r>
              <a:rPr lang="en-US" b="true" sz="2410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HELPS USERS STAY CONSISTENT WITH TREATMENT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4146" y="607444"/>
            <a:ext cx="364461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00"/>
              </a:lnSpc>
            </a:pPr>
            <a:r>
              <a:rPr lang="en-US" b="true" sz="3000" spc="150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OUR 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2109" t="0" r="-8210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7654" y="3795938"/>
            <a:ext cx="6875736" cy="4641341"/>
            <a:chOff x="0" y="0"/>
            <a:chExt cx="1873056" cy="12643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3056" cy="1264372"/>
            </a:xfrm>
            <a:custGeom>
              <a:avLst/>
              <a:gdLst/>
              <a:ahLst/>
              <a:cxnLst/>
              <a:rect r="r" b="b" t="t" l="l"/>
              <a:pathLst>
                <a:path h="1264372" w="1873056">
                  <a:moveTo>
                    <a:pt x="33779" y="0"/>
                  </a:moveTo>
                  <a:lnTo>
                    <a:pt x="1839276" y="0"/>
                  </a:lnTo>
                  <a:cubicBezTo>
                    <a:pt x="1848235" y="0"/>
                    <a:pt x="1856827" y="3559"/>
                    <a:pt x="1863162" y="9894"/>
                  </a:cubicBezTo>
                  <a:cubicBezTo>
                    <a:pt x="1869497" y="16229"/>
                    <a:pt x="1873056" y="24820"/>
                    <a:pt x="1873056" y="33779"/>
                  </a:cubicBezTo>
                  <a:lnTo>
                    <a:pt x="1873056" y="1230593"/>
                  </a:lnTo>
                  <a:cubicBezTo>
                    <a:pt x="1873056" y="1239552"/>
                    <a:pt x="1869497" y="1248144"/>
                    <a:pt x="1863162" y="1254478"/>
                  </a:cubicBezTo>
                  <a:cubicBezTo>
                    <a:pt x="1856827" y="1260813"/>
                    <a:pt x="1848235" y="1264372"/>
                    <a:pt x="1839276" y="1264372"/>
                  </a:cubicBezTo>
                  <a:lnTo>
                    <a:pt x="33779" y="1264372"/>
                  </a:lnTo>
                  <a:cubicBezTo>
                    <a:pt x="24820" y="1264372"/>
                    <a:pt x="16229" y="1260813"/>
                    <a:pt x="9894" y="1254478"/>
                  </a:cubicBezTo>
                  <a:cubicBezTo>
                    <a:pt x="3559" y="1248144"/>
                    <a:pt x="0" y="1239552"/>
                    <a:pt x="0" y="1230593"/>
                  </a:cubicBezTo>
                  <a:lnTo>
                    <a:pt x="0" y="33779"/>
                  </a:lnTo>
                  <a:cubicBezTo>
                    <a:pt x="0" y="24820"/>
                    <a:pt x="3559" y="16229"/>
                    <a:pt x="9894" y="9894"/>
                  </a:cubicBezTo>
                  <a:cubicBezTo>
                    <a:pt x="16229" y="3559"/>
                    <a:pt x="24820" y="0"/>
                    <a:pt x="33779" y="0"/>
                  </a:cubicBezTo>
                  <a:close/>
                </a:path>
              </a:pathLst>
            </a:custGeom>
            <a:ln w="57150" cap="rnd">
              <a:solidFill>
                <a:srgbClr val="FFF4D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873056" cy="1350097"/>
            </a:xfrm>
            <a:prstGeom prst="rect">
              <a:avLst/>
            </a:prstGeom>
          </p:spPr>
          <p:txBody>
            <a:bodyPr anchor="ctr" rtlCol="false" tIns="49114" lIns="49114" bIns="49114" rIns="49114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5830769" y="977619"/>
            <a:ext cx="1239085" cy="2109081"/>
          </a:xfrm>
          <a:custGeom>
            <a:avLst/>
            <a:gdLst/>
            <a:ahLst/>
            <a:cxnLst/>
            <a:rect r="r" b="b" t="t" l="l"/>
            <a:pathLst>
              <a:path h="2109081" w="1239085">
                <a:moveTo>
                  <a:pt x="0" y="0"/>
                </a:moveTo>
                <a:lnTo>
                  <a:pt x="1239085" y="0"/>
                </a:lnTo>
                <a:lnTo>
                  <a:pt x="1239085" y="2109080"/>
                </a:lnTo>
                <a:lnTo>
                  <a:pt x="0" y="2109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51538" y="4294755"/>
            <a:ext cx="6136226" cy="372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0"/>
              </a:lnSpc>
            </a:pPr>
            <a:r>
              <a:rPr lang="en-US" sz="4844" b="true">
                <a:solidFill>
                  <a:srgbClr val="F1EACD"/>
                </a:solidFill>
                <a:latin typeface="Aileron Bold"/>
                <a:ea typeface="Aileron Bold"/>
                <a:cs typeface="Aileron Bold"/>
                <a:sym typeface="Aileron Bold"/>
              </a:rPr>
              <a:t>    E</a:t>
            </a:r>
            <a:r>
              <a:rPr lang="en-US" sz="4844" b="true">
                <a:solidFill>
                  <a:srgbClr val="F1EACD"/>
                </a:solidFill>
                <a:latin typeface="Aileron Bold"/>
                <a:ea typeface="Aileron Bold"/>
                <a:cs typeface="Aileron Bold"/>
                <a:sym typeface="Aileron Bold"/>
              </a:rPr>
              <a:t>xtracted Data:</a:t>
            </a:r>
          </a:p>
          <a:p>
            <a:pPr algn="l" marL="1045959" indent="-522980" lvl="1">
              <a:lnSpc>
                <a:spcPts val="5910"/>
              </a:lnSpc>
              <a:buFont typeface="Arial"/>
              <a:buChar char="•"/>
            </a:pPr>
            <a:r>
              <a:rPr lang="en-US" sz="4844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Medicine name</a:t>
            </a:r>
          </a:p>
          <a:p>
            <a:pPr algn="l" marL="1045959" indent="-522980" lvl="1">
              <a:lnSpc>
                <a:spcPts val="5910"/>
              </a:lnSpc>
              <a:buFont typeface="Arial"/>
              <a:buChar char="•"/>
            </a:pPr>
            <a:r>
              <a:rPr lang="en-US" sz="4844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Dosage</a:t>
            </a:r>
          </a:p>
          <a:p>
            <a:pPr algn="l" marL="1045959" indent="-522980" lvl="1">
              <a:lnSpc>
                <a:spcPts val="5910"/>
              </a:lnSpc>
              <a:buFont typeface="Arial"/>
              <a:buChar char="•"/>
            </a:pPr>
            <a:r>
              <a:rPr lang="en-US" sz="4844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Frequency</a:t>
            </a:r>
          </a:p>
          <a:p>
            <a:pPr algn="l" marL="1045959" indent="-522980" lvl="1">
              <a:lnSpc>
                <a:spcPts val="5910"/>
              </a:lnSpc>
              <a:buFont typeface="Arial"/>
              <a:buChar char="•"/>
            </a:pPr>
            <a:r>
              <a:rPr lang="en-US" sz="4844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Duration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0285" y="664594"/>
            <a:ext cx="7860871" cy="474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19"/>
              </a:lnSpc>
            </a:pPr>
            <a:r>
              <a:rPr lang="en-US" b="true" sz="16719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THE KEY INNOVATION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4146" y="5356404"/>
            <a:ext cx="7667206" cy="204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78"/>
              </a:lnSpc>
              <a:spcBef>
                <a:spcPct val="0"/>
              </a:spcBef>
            </a:pPr>
            <a:r>
              <a:rPr lang="en-US" sz="5913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AI</a:t>
            </a:r>
            <a:r>
              <a:rPr lang="en-US" sz="5913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-Powered Prescription Scanning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48300" y="2662426"/>
            <a:ext cx="6542702" cy="73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16"/>
              </a:lnSpc>
              <a:spcBef>
                <a:spcPct val="0"/>
              </a:spcBef>
            </a:pPr>
            <a:r>
              <a:rPr lang="en-US" b="true" sz="4225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Snap photo → Gemini API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7858" y="7736085"/>
            <a:ext cx="6542702" cy="70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710"/>
              </a:lnSpc>
              <a:spcBef>
                <a:spcPct val="0"/>
              </a:spcBef>
            </a:pPr>
            <a:r>
              <a:rPr lang="en-US" b="true" sz="4079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No manual entry required!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320742">
            <a:off x="3791069" y="-4116644"/>
            <a:ext cx="10705862" cy="18520287"/>
          </a:xfrm>
          <a:custGeom>
            <a:avLst/>
            <a:gdLst/>
            <a:ahLst/>
            <a:cxnLst/>
            <a:rect r="r" b="b" t="t" l="l"/>
            <a:pathLst>
              <a:path h="18520287" w="10705862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t="0" r="-9416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331311"/>
            <a:ext cx="16119903" cy="2326855"/>
            <a:chOff x="0" y="0"/>
            <a:chExt cx="21493204" cy="310247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633970" cy="3102473"/>
              <a:chOff x="0" y="0"/>
              <a:chExt cx="625983" cy="4191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25983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25983">
                    <a:moveTo>
                      <a:pt x="43508" y="0"/>
                    </a:moveTo>
                    <a:lnTo>
                      <a:pt x="582476" y="0"/>
                    </a:lnTo>
                    <a:cubicBezTo>
                      <a:pt x="606504" y="0"/>
                      <a:pt x="625983" y="19479"/>
                      <a:pt x="625983" y="43508"/>
                    </a:cubicBezTo>
                    <a:lnTo>
                      <a:pt x="625983" y="375592"/>
                    </a:lnTo>
                    <a:cubicBezTo>
                      <a:pt x="625983" y="399621"/>
                      <a:pt x="606504" y="419100"/>
                      <a:pt x="582476" y="419100"/>
                    </a:cubicBezTo>
                    <a:lnTo>
                      <a:pt x="43508" y="419100"/>
                    </a:lnTo>
                    <a:cubicBezTo>
                      <a:pt x="19479" y="419100"/>
                      <a:pt x="0" y="399621"/>
                      <a:pt x="0" y="375592"/>
                    </a:cubicBezTo>
                    <a:lnTo>
                      <a:pt x="0" y="43508"/>
                    </a:lnTo>
                    <a:cubicBezTo>
                      <a:pt x="0" y="19479"/>
                      <a:pt x="19479" y="0"/>
                      <a:pt x="43508" y="0"/>
                    </a:cubicBezTo>
                    <a:close/>
                  </a:path>
                </a:pathLst>
              </a:custGeom>
              <a:solidFill>
                <a:srgbClr val="29637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14300"/>
                <a:ext cx="625983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12"/>
                  </a:lnSpc>
                </a:pPr>
              </a:p>
              <a:p>
                <a:pPr algn="ctr">
                  <a:lnSpc>
                    <a:spcPts val="4212"/>
                  </a:lnSpc>
                </a:pPr>
              </a:p>
              <a:p>
                <a:pPr algn="ctr">
                  <a:lnSpc>
                    <a:spcPts val="4212"/>
                  </a:lnSpc>
                </a:pP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CAPTURE RX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5497379" y="0"/>
              <a:ext cx="4633970" cy="3102473"/>
              <a:chOff x="0" y="0"/>
              <a:chExt cx="625983" cy="419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25983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25983">
                    <a:moveTo>
                      <a:pt x="43508" y="0"/>
                    </a:moveTo>
                    <a:lnTo>
                      <a:pt x="582476" y="0"/>
                    </a:lnTo>
                    <a:cubicBezTo>
                      <a:pt x="606504" y="0"/>
                      <a:pt x="625983" y="19479"/>
                      <a:pt x="625983" y="43508"/>
                    </a:cubicBezTo>
                    <a:lnTo>
                      <a:pt x="625983" y="375592"/>
                    </a:lnTo>
                    <a:cubicBezTo>
                      <a:pt x="625983" y="399621"/>
                      <a:pt x="606504" y="419100"/>
                      <a:pt x="582476" y="419100"/>
                    </a:cubicBezTo>
                    <a:lnTo>
                      <a:pt x="43508" y="419100"/>
                    </a:lnTo>
                    <a:cubicBezTo>
                      <a:pt x="19479" y="419100"/>
                      <a:pt x="0" y="399621"/>
                      <a:pt x="0" y="375592"/>
                    </a:cubicBezTo>
                    <a:lnTo>
                      <a:pt x="0" y="43508"/>
                    </a:lnTo>
                    <a:cubicBezTo>
                      <a:pt x="0" y="19479"/>
                      <a:pt x="19479" y="0"/>
                      <a:pt x="43508" y="0"/>
                    </a:cubicBezTo>
                    <a:close/>
                  </a:path>
                </a:pathLst>
              </a:custGeom>
              <a:solidFill>
                <a:srgbClr val="29637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14300"/>
                <a:ext cx="625983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12"/>
                  </a:lnSpc>
                </a:pPr>
              </a:p>
              <a:p>
                <a:pPr algn="ctr">
                  <a:lnSpc>
                    <a:spcPts val="4212"/>
                  </a:lnSpc>
                </a:pPr>
              </a:p>
              <a:p>
                <a:pPr algn="ctr">
                  <a:lnSpc>
                    <a:spcPts val="4212"/>
                  </a:lnSpc>
                </a:pP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CONFIRM DETAILS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1172047" y="0"/>
              <a:ext cx="4633970" cy="3102473"/>
              <a:chOff x="0" y="0"/>
              <a:chExt cx="625983" cy="4191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25983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25983">
                    <a:moveTo>
                      <a:pt x="43508" y="0"/>
                    </a:moveTo>
                    <a:lnTo>
                      <a:pt x="582476" y="0"/>
                    </a:lnTo>
                    <a:cubicBezTo>
                      <a:pt x="606504" y="0"/>
                      <a:pt x="625983" y="19479"/>
                      <a:pt x="625983" y="43508"/>
                    </a:cubicBezTo>
                    <a:lnTo>
                      <a:pt x="625983" y="375592"/>
                    </a:lnTo>
                    <a:cubicBezTo>
                      <a:pt x="625983" y="399621"/>
                      <a:pt x="606504" y="419100"/>
                      <a:pt x="582476" y="419100"/>
                    </a:cubicBezTo>
                    <a:lnTo>
                      <a:pt x="43508" y="419100"/>
                    </a:lnTo>
                    <a:cubicBezTo>
                      <a:pt x="19479" y="419100"/>
                      <a:pt x="0" y="399621"/>
                      <a:pt x="0" y="375592"/>
                    </a:cubicBezTo>
                    <a:lnTo>
                      <a:pt x="0" y="43508"/>
                    </a:lnTo>
                    <a:cubicBezTo>
                      <a:pt x="0" y="19479"/>
                      <a:pt x="19479" y="0"/>
                      <a:pt x="43508" y="0"/>
                    </a:cubicBezTo>
                    <a:close/>
                  </a:path>
                </a:pathLst>
              </a:custGeom>
              <a:solidFill>
                <a:srgbClr val="29637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14300"/>
                <a:ext cx="625983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12"/>
                  </a:lnSpc>
                </a:pPr>
              </a:p>
              <a:p>
                <a:pPr algn="ctr">
                  <a:lnSpc>
                    <a:spcPts val="4212"/>
                  </a:lnSpc>
                </a:pPr>
              </a:p>
              <a:p>
                <a:pPr algn="ctr">
                  <a:lnSpc>
                    <a:spcPts val="4212"/>
                  </a:lnSpc>
                </a:pP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GET REMINDERS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859234" y="0"/>
              <a:ext cx="4633970" cy="3102473"/>
              <a:chOff x="0" y="0"/>
              <a:chExt cx="625983" cy="4191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25983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25983">
                    <a:moveTo>
                      <a:pt x="43508" y="0"/>
                    </a:moveTo>
                    <a:lnTo>
                      <a:pt x="582476" y="0"/>
                    </a:lnTo>
                    <a:cubicBezTo>
                      <a:pt x="606504" y="0"/>
                      <a:pt x="625983" y="19479"/>
                      <a:pt x="625983" y="43508"/>
                    </a:cubicBezTo>
                    <a:lnTo>
                      <a:pt x="625983" y="375592"/>
                    </a:lnTo>
                    <a:cubicBezTo>
                      <a:pt x="625983" y="399621"/>
                      <a:pt x="606504" y="419100"/>
                      <a:pt x="582476" y="419100"/>
                    </a:cubicBezTo>
                    <a:lnTo>
                      <a:pt x="43508" y="419100"/>
                    </a:lnTo>
                    <a:cubicBezTo>
                      <a:pt x="19479" y="419100"/>
                      <a:pt x="0" y="399621"/>
                      <a:pt x="0" y="375592"/>
                    </a:cubicBezTo>
                    <a:lnTo>
                      <a:pt x="0" y="43508"/>
                    </a:lnTo>
                    <a:cubicBezTo>
                      <a:pt x="0" y="19479"/>
                      <a:pt x="19479" y="0"/>
                      <a:pt x="43508" y="0"/>
                    </a:cubicBezTo>
                    <a:close/>
                  </a:path>
                </a:pathLst>
              </a:custGeom>
              <a:solidFill>
                <a:srgbClr val="29637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14300"/>
                <a:ext cx="625983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12"/>
                  </a:lnSpc>
                </a:pPr>
              </a:p>
              <a:p>
                <a:pPr algn="ctr">
                  <a:lnSpc>
                    <a:spcPts val="4212"/>
                  </a:lnSpc>
                </a:pPr>
              </a:p>
              <a:p>
                <a:pPr algn="ctr">
                  <a:lnSpc>
                    <a:spcPts val="4212"/>
                  </a:lnSpc>
                </a:pPr>
                <a:r>
                  <a:rPr lang="en-US" b="true" sz="2600">
                    <a:solidFill>
                      <a:srgbClr val="F1EACD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TAKE MEDS</a:t>
                </a: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9407735" y="6683408"/>
            <a:ext cx="3475478" cy="2326855"/>
            <a:chOff x="0" y="0"/>
            <a:chExt cx="625983" cy="419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5983" cy="419100"/>
            </a:xfrm>
            <a:custGeom>
              <a:avLst/>
              <a:gdLst/>
              <a:ahLst/>
              <a:cxnLst/>
              <a:rect r="r" b="b" t="t" l="l"/>
              <a:pathLst>
                <a:path h="419100" w="625983">
                  <a:moveTo>
                    <a:pt x="43508" y="0"/>
                  </a:moveTo>
                  <a:lnTo>
                    <a:pt x="582476" y="0"/>
                  </a:lnTo>
                  <a:cubicBezTo>
                    <a:pt x="606504" y="0"/>
                    <a:pt x="625983" y="19479"/>
                    <a:pt x="625983" y="43508"/>
                  </a:cubicBezTo>
                  <a:lnTo>
                    <a:pt x="625983" y="375592"/>
                  </a:lnTo>
                  <a:cubicBezTo>
                    <a:pt x="625983" y="399621"/>
                    <a:pt x="606504" y="419100"/>
                    <a:pt x="582476" y="419100"/>
                  </a:cubicBezTo>
                  <a:lnTo>
                    <a:pt x="43508" y="419100"/>
                  </a:lnTo>
                  <a:cubicBezTo>
                    <a:pt x="19479" y="419100"/>
                    <a:pt x="0" y="399621"/>
                    <a:pt x="0" y="375592"/>
                  </a:cubicBezTo>
                  <a:lnTo>
                    <a:pt x="0" y="43508"/>
                  </a:lnTo>
                  <a:cubicBezTo>
                    <a:pt x="0" y="19479"/>
                    <a:pt x="19479" y="0"/>
                    <a:pt x="43508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625983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296374"/>
                  </a:solidFill>
                  <a:latin typeface="Aileron"/>
                  <a:ea typeface="Aileron"/>
                  <a:cs typeface="Aileron"/>
                  <a:sym typeface="Aileron"/>
                </a:rPr>
                <a:t>AUTOMATIC NOTIFICATIONS AT SCHEDULED TIMES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673126" y="6683408"/>
            <a:ext cx="3475478" cy="2326855"/>
            <a:chOff x="0" y="0"/>
            <a:chExt cx="625983" cy="419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5983" cy="419100"/>
            </a:xfrm>
            <a:custGeom>
              <a:avLst/>
              <a:gdLst/>
              <a:ahLst/>
              <a:cxnLst/>
              <a:rect r="r" b="b" t="t" l="l"/>
              <a:pathLst>
                <a:path h="419100" w="625983">
                  <a:moveTo>
                    <a:pt x="43508" y="0"/>
                  </a:moveTo>
                  <a:lnTo>
                    <a:pt x="582476" y="0"/>
                  </a:lnTo>
                  <a:cubicBezTo>
                    <a:pt x="606504" y="0"/>
                    <a:pt x="625983" y="19479"/>
                    <a:pt x="625983" y="43508"/>
                  </a:cubicBezTo>
                  <a:lnTo>
                    <a:pt x="625983" y="375592"/>
                  </a:lnTo>
                  <a:cubicBezTo>
                    <a:pt x="625983" y="399621"/>
                    <a:pt x="606504" y="419100"/>
                    <a:pt x="582476" y="419100"/>
                  </a:cubicBezTo>
                  <a:lnTo>
                    <a:pt x="43508" y="419100"/>
                  </a:lnTo>
                  <a:cubicBezTo>
                    <a:pt x="19479" y="419100"/>
                    <a:pt x="0" y="399621"/>
                    <a:pt x="0" y="375592"/>
                  </a:cubicBezTo>
                  <a:lnTo>
                    <a:pt x="0" y="43508"/>
                  </a:lnTo>
                  <a:cubicBezTo>
                    <a:pt x="0" y="19479"/>
                    <a:pt x="19479" y="0"/>
                    <a:pt x="43508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625983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296374"/>
                  </a:solidFill>
                  <a:latin typeface="Aileron"/>
                  <a:ea typeface="Aileron"/>
                  <a:cs typeface="Aileron"/>
                  <a:sym typeface="Aileron"/>
                </a:rPr>
                <a:t>MARK DOSE AS TAKEN OR MISSED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51734" y="6683408"/>
            <a:ext cx="3475478" cy="2326855"/>
            <a:chOff x="0" y="0"/>
            <a:chExt cx="625983" cy="419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5983" cy="419100"/>
            </a:xfrm>
            <a:custGeom>
              <a:avLst/>
              <a:gdLst/>
              <a:ahLst/>
              <a:cxnLst/>
              <a:rect r="r" b="b" t="t" l="l"/>
              <a:pathLst>
                <a:path h="419100" w="625983">
                  <a:moveTo>
                    <a:pt x="43508" y="0"/>
                  </a:moveTo>
                  <a:lnTo>
                    <a:pt x="582476" y="0"/>
                  </a:lnTo>
                  <a:cubicBezTo>
                    <a:pt x="606504" y="0"/>
                    <a:pt x="625983" y="19479"/>
                    <a:pt x="625983" y="43508"/>
                  </a:cubicBezTo>
                  <a:lnTo>
                    <a:pt x="625983" y="375592"/>
                  </a:lnTo>
                  <a:cubicBezTo>
                    <a:pt x="625983" y="399621"/>
                    <a:pt x="606504" y="419100"/>
                    <a:pt x="582476" y="419100"/>
                  </a:cubicBezTo>
                  <a:lnTo>
                    <a:pt x="43508" y="419100"/>
                  </a:lnTo>
                  <a:cubicBezTo>
                    <a:pt x="19479" y="419100"/>
                    <a:pt x="0" y="399621"/>
                    <a:pt x="0" y="375592"/>
                  </a:cubicBezTo>
                  <a:lnTo>
                    <a:pt x="0" y="43508"/>
                  </a:lnTo>
                  <a:cubicBezTo>
                    <a:pt x="0" y="19479"/>
                    <a:pt x="19479" y="0"/>
                    <a:pt x="43508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625983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296374"/>
                  </a:solidFill>
                  <a:latin typeface="Aileron"/>
                  <a:ea typeface="Aileron"/>
                  <a:cs typeface="Aileron"/>
                  <a:sym typeface="Aileron"/>
                </a:rPr>
                <a:t>REVIEW &amp; EDIT AI-EXTRACTED DATA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6683408"/>
            <a:ext cx="3475478" cy="2326855"/>
            <a:chOff x="0" y="0"/>
            <a:chExt cx="625983" cy="419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5983" cy="419100"/>
            </a:xfrm>
            <a:custGeom>
              <a:avLst/>
              <a:gdLst/>
              <a:ahLst/>
              <a:cxnLst/>
              <a:rect r="r" b="b" t="t" l="l"/>
              <a:pathLst>
                <a:path h="419100" w="625983">
                  <a:moveTo>
                    <a:pt x="43508" y="0"/>
                  </a:moveTo>
                  <a:lnTo>
                    <a:pt x="582476" y="0"/>
                  </a:lnTo>
                  <a:cubicBezTo>
                    <a:pt x="606504" y="0"/>
                    <a:pt x="625983" y="19479"/>
                    <a:pt x="625983" y="43508"/>
                  </a:cubicBezTo>
                  <a:lnTo>
                    <a:pt x="625983" y="375592"/>
                  </a:lnTo>
                  <a:cubicBezTo>
                    <a:pt x="625983" y="399621"/>
                    <a:pt x="606504" y="419100"/>
                    <a:pt x="582476" y="419100"/>
                  </a:cubicBezTo>
                  <a:lnTo>
                    <a:pt x="43508" y="419100"/>
                  </a:lnTo>
                  <a:cubicBezTo>
                    <a:pt x="19479" y="419100"/>
                    <a:pt x="0" y="399621"/>
                    <a:pt x="0" y="375592"/>
                  </a:cubicBezTo>
                  <a:lnTo>
                    <a:pt x="0" y="43508"/>
                  </a:lnTo>
                  <a:cubicBezTo>
                    <a:pt x="0" y="19479"/>
                    <a:pt x="19479" y="0"/>
                    <a:pt x="43508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14300"/>
              <a:ext cx="625983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296374"/>
                  </a:solidFill>
                  <a:latin typeface="Aileron"/>
                  <a:ea typeface="Aileron"/>
                  <a:cs typeface="Aileron"/>
                  <a:sym typeface="Aileron"/>
                </a:rPr>
                <a:t>SNAP YOUR PRESCRIPTION IMAGE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5400000">
            <a:off x="2268321" y="5784408"/>
            <a:ext cx="772757" cy="77275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629FA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5400000">
            <a:off x="6572128" y="5784408"/>
            <a:ext cx="772757" cy="77275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629FA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5400000">
            <a:off x="10759095" y="5784408"/>
            <a:ext cx="772757" cy="77275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629FA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5400000">
            <a:off x="15107962" y="5789895"/>
            <a:ext cx="772757" cy="761785"/>
            <a:chOff x="0" y="0"/>
            <a:chExt cx="812800" cy="80125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01259"/>
            </a:xfrm>
            <a:custGeom>
              <a:avLst/>
              <a:gdLst/>
              <a:ahLst/>
              <a:cxnLst/>
              <a:rect r="r" b="b" t="t" l="l"/>
              <a:pathLst>
                <a:path h="801259" w="812800">
                  <a:moveTo>
                    <a:pt x="812800" y="40062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98059"/>
                  </a:lnTo>
                  <a:lnTo>
                    <a:pt x="406400" y="598059"/>
                  </a:lnTo>
                  <a:lnTo>
                    <a:pt x="406400" y="801259"/>
                  </a:lnTo>
                  <a:lnTo>
                    <a:pt x="812800" y="400629"/>
                  </a:lnTo>
                  <a:close/>
                </a:path>
              </a:pathLst>
            </a:custGeom>
            <a:solidFill>
              <a:srgbClr val="629FA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17475"/>
              <a:ext cx="711200" cy="480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45" id="45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1913473" y="3642626"/>
            <a:ext cx="1705933" cy="1132313"/>
          </a:xfrm>
          <a:custGeom>
            <a:avLst/>
            <a:gdLst/>
            <a:ahLst/>
            <a:cxnLst/>
            <a:rect r="r" b="b" t="t" l="l"/>
            <a:pathLst>
              <a:path h="1132313" w="1705933">
                <a:moveTo>
                  <a:pt x="0" y="0"/>
                </a:moveTo>
                <a:lnTo>
                  <a:pt x="1705932" y="0"/>
                </a:lnTo>
                <a:lnTo>
                  <a:pt x="1705932" y="1132313"/>
                </a:lnTo>
                <a:lnTo>
                  <a:pt x="0" y="1132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6377964" y="3661676"/>
            <a:ext cx="1023019" cy="971868"/>
          </a:xfrm>
          <a:custGeom>
            <a:avLst/>
            <a:gdLst/>
            <a:ahLst/>
            <a:cxnLst/>
            <a:rect r="r" b="b" t="t" l="l"/>
            <a:pathLst>
              <a:path h="971868" w="1023019">
                <a:moveTo>
                  <a:pt x="0" y="0"/>
                </a:moveTo>
                <a:lnTo>
                  <a:pt x="1023018" y="0"/>
                </a:lnTo>
                <a:lnTo>
                  <a:pt x="1023018" y="971868"/>
                </a:lnTo>
                <a:lnTo>
                  <a:pt x="0" y="97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0654011" y="3661676"/>
            <a:ext cx="982926" cy="971868"/>
          </a:xfrm>
          <a:custGeom>
            <a:avLst/>
            <a:gdLst/>
            <a:ahLst/>
            <a:cxnLst/>
            <a:rect r="r" b="b" t="t" l="l"/>
            <a:pathLst>
              <a:path h="971868" w="982926">
                <a:moveTo>
                  <a:pt x="0" y="0"/>
                </a:moveTo>
                <a:lnTo>
                  <a:pt x="982926" y="0"/>
                </a:lnTo>
                <a:lnTo>
                  <a:pt x="982926" y="971868"/>
                </a:lnTo>
                <a:lnTo>
                  <a:pt x="0" y="971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5152924" y="3784902"/>
            <a:ext cx="682833" cy="847761"/>
          </a:xfrm>
          <a:custGeom>
            <a:avLst/>
            <a:gdLst/>
            <a:ahLst/>
            <a:cxnLst/>
            <a:rect r="r" b="b" t="t" l="l"/>
            <a:pathLst>
              <a:path h="847761" w="682833">
                <a:moveTo>
                  <a:pt x="0" y="0"/>
                </a:moveTo>
                <a:lnTo>
                  <a:pt x="682833" y="0"/>
                </a:lnTo>
                <a:lnTo>
                  <a:pt x="682833" y="847761"/>
                </a:lnTo>
                <a:lnTo>
                  <a:pt x="0" y="847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954146" y="883669"/>
            <a:ext cx="9885280" cy="1932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46"/>
              </a:lnSpc>
              <a:spcBef>
                <a:spcPct val="0"/>
              </a:spcBef>
            </a:pPr>
            <a:r>
              <a:rPr lang="en-US" b="true" sz="13507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HOW RXAIDE WORKS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320742">
            <a:off x="3791069" y="-4116644"/>
            <a:ext cx="10705862" cy="18520287"/>
          </a:xfrm>
          <a:custGeom>
            <a:avLst/>
            <a:gdLst/>
            <a:ahLst/>
            <a:cxnLst/>
            <a:rect r="r" b="b" t="t" l="l"/>
            <a:pathLst>
              <a:path h="18520287" w="10705862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t="0" r="-9416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41194" y="1184211"/>
            <a:ext cx="5611652" cy="7918578"/>
            <a:chOff x="0" y="0"/>
            <a:chExt cx="716838" cy="10115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6838" cy="1011528"/>
            </a:xfrm>
            <a:custGeom>
              <a:avLst/>
              <a:gdLst/>
              <a:ahLst/>
              <a:cxnLst/>
              <a:rect r="r" b="b" t="t" l="l"/>
              <a:pathLst>
                <a:path h="1011528" w="716838">
                  <a:moveTo>
                    <a:pt x="26946" y="0"/>
                  </a:moveTo>
                  <a:lnTo>
                    <a:pt x="689893" y="0"/>
                  </a:lnTo>
                  <a:cubicBezTo>
                    <a:pt x="697039" y="0"/>
                    <a:pt x="703893" y="2839"/>
                    <a:pt x="708946" y="7892"/>
                  </a:cubicBezTo>
                  <a:cubicBezTo>
                    <a:pt x="713999" y="12945"/>
                    <a:pt x="716838" y="19799"/>
                    <a:pt x="716838" y="26946"/>
                  </a:cubicBezTo>
                  <a:lnTo>
                    <a:pt x="716838" y="984582"/>
                  </a:lnTo>
                  <a:cubicBezTo>
                    <a:pt x="716838" y="991728"/>
                    <a:pt x="713999" y="998582"/>
                    <a:pt x="708946" y="1003635"/>
                  </a:cubicBezTo>
                  <a:cubicBezTo>
                    <a:pt x="703893" y="1008689"/>
                    <a:pt x="697039" y="1011528"/>
                    <a:pt x="689893" y="1011528"/>
                  </a:cubicBezTo>
                  <a:lnTo>
                    <a:pt x="26946" y="1011528"/>
                  </a:lnTo>
                  <a:cubicBezTo>
                    <a:pt x="19799" y="1011528"/>
                    <a:pt x="12945" y="1008689"/>
                    <a:pt x="7892" y="1003635"/>
                  </a:cubicBezTo>
                  <a:cubicBezTo>
                    <a:pt x="2839" y="998582"/>
                    <a:pt x="0" y="991728"/>
                    <a:pt x="0" y="984582"/>
                  </a:cubicBezTo>
                  <a:lnTo>
                    <a:pt x="0" y="26946"/>
                  </a:lnTo>
                  <a:cubicBezTo>
                    <a:pt x="0" y="19799"/>
                    <a:pt x="2839" y="12945"/>
                    <a:pt x="7892" y="7892"/>
                  </a:cubicBezTo>
                  <a:cubicBezTo>
                    <a:pt x="12945" y="2839"/>
                    <a:pt x="19799" y="0"/>
                    <a:pt x="26946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716838" cy="1135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415086" y="2880613"/>
            <a:ext cx="5263868" cy="416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4"/>
              </a:lnSpc>
            </a:pPr>
            <a:r>
              <a:rPr lang="en-US" b="true" sz="16719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CORE</a:t>
            </a:r>
          </a:p>
          <a:p>
            <a:pPr algn="ctr" marL="0" indent="0" lvl="0">
              <a:lnSpc>
                <a:spcPts val="14044"/>
              </a:lnSpc>
              <a:spcBef>
                <a:spcPct val="0"/>
              </a:spcBef>
            </a:pPr>
            <a:r>
              <a:rPr lang="en-US" b="true" sz="16719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54146" y="1184211"/>
            <a:ext cx="4970994" cy="3803778"/>
            <a:chOff x="0" y="0"/>
            <a:chExt cx="635000" cy="4858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" cy="485899"/>
            </a:xfrm>
            <a:custGeom>
              <a:avLst/>
              <a:gdLst/>
              <a:ahLst/>
              <a:cxnLst/>
              <a:rect r="r" b="b" t="t" l="l"/>
              <a:pathLst>
                <a:path h="485899" w="635000">
                  <a:moveTo>
                    <a:pt x="30418" y="0"/>
                  </a:moveTo>
                  <a:lnTo>
                    <a:pt x="604582" y="0"/>
                  </a:lnTo>
                  <a:cubicBezTo>
                    <a:pt x="612649" y="0"/>
                    <a:pt x="620386" y="3205"/>
                    <a:pt x="626091" y="8909"/>
                  </a:cubicBezTo>
                  <a:cubicBezTo>
                    <a:pt x="631795" y="14614"/>
                    <a:pt x="635000" y="22351"/>
                    <a:pt x="635000" y="30418"/>
                  </a:cubicBezTo>
                  <a:lnTo>
                    <a:pt x="635000" y="455480"/>
                  </a:lnTo>
                  <a:cubicBezTo>
                    <a:pt x="635000" y="463548"/>
                    <a:pt x="631795" y="471285"/>
                    <a:pt x="626091" y="476989"/>
                  </a:cubicBezTo>
                  <a:cubicBezTo>
                    <a:pt x="620386" y="482694"/>
                    <a:pt x="612649" y="485899"/>
                    <a:pt x="604582" y="485899"/>
                  </a:cubicBezTo>
                  <a:lnTo>
                    <a:pt x="30418" y="485899"/>
                  </a:lnTo>
                  <a:cubicBezTo>
                    <a:pt x="13619" y="485899"/>
                    <a:pt x="0" y="472280"/>
                    <a:pt x="0" y="455480"/>
                  </a:cubicBezTo>
                  <a:lnTo>
                    <a:pt x="0" y="30418"/>
                  </a:lnTo>
                  <a:cubicBezTo>
                    <a:pt x="0" y="22351"/>
                    <a:pt x="3205" y="14614"/>
                    <a:pt x="8909" y="8909"/>
                  </a:cubicBezTo>
                  <a:cubicBezTo>
                    <a:pt x="14614" y="3205"/>
                    <a:pt x="22351" y="0"/>
                    <a:pt x="30418" y="0"/>
                  </a:cubicBezTo>
                  <a:close/>
                </a:path>
              </a:pathLst>
            </a:custGeom>
            <a:solidFill>
              <a:srgbClr val="29637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635000" cy="600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</a:p>
            <a:p>
              <a:pPr algn="ctr">
                <a:lnSpc>
                  <a:spcPts val="4212"/>
                </a:lnSpc>
              </a:pPr>
            </a:p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PRESCRIPTION SCANNING</a:t>
              </a:r>
            </a:p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F1EACD"/>
                  </a:solidFill>
                  <a:latin typeface="Aileron"/>
                  <a:ea typeface="Aileron"/>
                  <a:cs typeface="Aileron"/>
                  <a:sym typeface="Aileron"/>
                </a:rPr>
                <a:t>AI EXTRACTS MEDS, DOSAGES AND FREQUENCIES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4146" y="5386449"/>
            <a:ext cx="4970994" cy="3716340"/>
            <a:chOff x="0" y="0"/>
            <a:chExt cx="635000" cy="4747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" cy="474729"/>
            </a:xfrm>
            <a:custGeom>
              <a:avLst/>
              <a:gdLst/>
              <a:ahLst/>
              <a:cxnLst/>
              <a:rect r="r" b="b" t="t" l="l"/>
              <a:pathLst>
                <a:path h="474729" w="635000">
                  <a:moveTo>
                    <a:pt x="30418" y="0"/>
                  </a:moveTo>
                  <a:lnTo>
                    <a:pt x="604582" y="0"/>
                  </a:lnTo>
                  <a:cubicBezTo>
                    <a:pt x="612649" y="0"/>
                    <a:pt x="620386" y="3205"/>
                    <a:pt x="626091" y="8909"/>
                  </a:cubicBezTo>
                  <a:cubicBezTo>
                    <a:pt x="631795" y="14614"/>
                    <a:pt x="635000" y="22351"/>
                    <a:pt x="635000" y="30418"/>
                  </a:cubicBezTo>
                  <a:lnTo>
                    <a:pt x="635000" y="444311"/>
                  </a:lnTo>
                  <a:cubicBezTo>
                    <a:pt x="635000" y="452378"/>
                    <a:pt x="631795" y="460115"/>
                    <a:pt x="626091" y="465820"/>
                  </a:cubicBezTo>
                  <a:cubicBezTo>
                    <a:pt x="620386" y="471524"/>
                    <a:pt x="612649" y="474729"/>
                    <a:pt x="604582" y="474729"/>
                  </a:cubicBezTo>
                  <a:lnTo>
                    <a:pt x="30418" y="474729"/>
                  </a:lnTo>
                  <a:cubicBezTo>
                    <a:pt x="13619" y="474729"/>
                    <a:pt x="0" y="461110"/>
                    <a:pt x="0" y="444311"/>
                  </a:cubicBezTo>
                  <a:lnTo>
                    <a:pt x="0" y="30418"/>
                  </a:lnTo>
                  <a:cubicBezTo>
                    <a:pt x="0" y="22351"/>
                    <a:pt x="3205" y="14614"/>
                    <a:pt x="8909" y="8909"/>
                  </a:cubicBezTo>
                  <a:cubicBezTo>
                    <a:pt x="14614" y="3205"/>
                    <a:pt x="22351" y="0"/>
                    <a:pt x="30418" y="0"/>
                  </a:cubicBezTo>
                  <a:close/>
                </a:path>
              </a:pathLst>
            </a:custGeom>
            <a:solidFill>
              <a:srgbClr val="29637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635000" cy="58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</a:p>
            <a:p>
              <a:pPr algn="ctr">
                <a:lnSpc>
                  <a:spcPts val="4212"/>
                </a:lnSpc>
              </a:pPr>
            </a:p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RELIABLE REMINDERS</a:t>
              </a:r>
            </a:p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F1EACD"/>
                  </a:solidFill>
                  <a:latin typeface="Aileron"/>
                  <a:ea typeface="Aileron"/>
                  <a:cs typeface="Aileron"/>
                  <a:sym typeface="Aileron"/>
                </a:rPr>
                <a:t>ACTIONABLE NOTIFICATIONS</a:t>
              </a:r>
            </a:p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F1EACD"/>
                  </a:solidFill>
                  <a:latin typeface="Aileron"/>
                  <a:ea typeface="Aileron"/>
                  <a:cs typeface="Aileron"/>
                  <a:sym typeface="Aileron"/>
                </a:rPr>
                <a:t>WITH TAKE/SKIP ACTIONS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68901" y="1184211"/>
            <a:ext cx="4970994" cy="3803778"/>
            <a:chOff x="0" y="0"/>
            <a:chExt cx="635000" cy="4858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" cy="485899"/>
            </a:xfrm>
            <a:custGeom>
              <a:avLst/>
              <a:gdLst/>
              <a:ahLst/>
              <a:cxnLst/>
              <a:rect r="r" b="b" t="t" l="l"/>
              <a:pathLst>
                <a:path h="485899" w="635000">
                  <a:moveTo>
                    <a:pt x="30418" y="0"/>
                  </a:moveTo>
                  <a:lnTo>
                    <a:pt x="604582" y="0"/>
                  </a:lnTo>
                  <a:cubicBezTo>
                    <a:pt x="612649" y="0"/>
                    <a:pt x="620386" y="3205"/>
                    <a:pt x="626091" y="8909"/>
                  </a:cubicBezTo>
                  <a:cubicBezTo>
                    <a:pt x="631795" y="14614"/>
                    <a:pt x="635000" y="22351"/>
                    <a:pt x="635000" y="30418"/>
                  </a:cubicBezTo>
                  <a:lnTo>
                    <a:pt x="635000" y="455480"/>
                  </a:lnTo>
                  <a:cubicBezTo>
                    <a:pt x="635000" y="463548"/>
                    <a:pt x="631795" y="471285"/>
                    <a:pt x="626091" y="476989"/>
                  </a:cubicBezTo>
                  <a:cubicBezTo>
                    <a:pt x="620386" y="482694"/>
                    <a:pt x="612649" y="485899"/>
                    <a:pt x="604582" y="485899"/>
                  </a:cubicBezTo>
                  <a:lnTo>
                    <a:pt x="30418" y="485899"/>
                  </a:lnTo>
                  <a:cubicBezTo>
                    <a:pt x="13619" y="485899"/>
                    <a:pt x="0" y="472280"/>
                    <a:pt x="0" y="455480"/>
                  </a:cubicBezTo>
                  <a:lnTo>
                    <a:pt x="0" y="30418"/>
                  </a:lnTo>
                  <a:cubicBezTo>
                    <a:pt x="0" y="22351"/>
                    <a:pt x="3205" y="14614"/>
                    <a:pt x="8909" y="8909"/>
                  </a:cubicBezTo>
                  <a:cubicBezTo>
                    <a:pt x="14614" y="3205"/>
                    <a:pt x="22351" y="0"/>
                    <a:pt x="30418" y="0"/>
                  </a:cubicBezTo>
                  <a:close/>
                </a:path>
              </a:pathLst>
            </a:custGeom>
            <a:solidFill>
              <a:srgbClr val="29637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635000" cy="600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</a:p>
            <a:p>
              <a:pPr algn="ctr">
                <a:lnSpc>
                  <a:spcPts val="4212"/>
                </a:lnSpc>
              </a:pPr>
            </a:p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SMART SCHEDULING</a:t>
              </a:r>
            </a:p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F1EACD"/>
                  </a:solidFill>
                  <a:latin typeface="Aileron"/>
                  <a:ea typeface="Aileron"/>
                  <a:cs typeface="Aileron"/>
                  <a:sym typeface="Aileron"/>
                </a:rPr>
                <a:t> Auto-generates personalized reminder times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68901" y="5386449"/>
            <a:ext cx="4970994" cy="3716340"/>
            <a:chOff x="0" y="0"/>
            <a:chExt cx="635000" cy="4747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" cy="474729"/>
            </a:xfrm>
            <a:custGeom>
              <a:avLst/>
              <a:gdLst/>
              <a:ahLst/>
              <a:cxnLst/>
              <a:rect r="r" b="b" t="t" l="l"/>
              <a:pathLst>
                <a:path h="474729" w="635000">
                  <a:moveTo>
                    <a:pt x="30418" y="0"/>
                  </a:moveTo>
                  <a:lnTo>
                    <a:pt x="604582" y="0"/>
                  </a:lnTo>
                  <a:cubicBezTo>
                    <a:pt x="612649" y="0"/>
                    <a:pt x="620386" y="3205"/>
                    <a:pt x="626091" y="8909"/>
                  </a:cubicBezTo>
                  <a:cubicBezTo>
                    <a:pt x="631795" y="14614"/>
                    <a:pt x="635000" y="22351"/>
                    <a:pt x="635000" y="30418"/>
                  </a:cubicBezTo>
                  <a:lnTo>
                    <a:pt x="635000" y="444311"/>
                  </a:lnTo>
                  <a:cubicBezTo>
                    <a:pt x="635000" y="452378"/>
                    <a:pt x="631795" y="460115"/>
                    <a:pt x="626091" y="465820"/>
                  </a:cubicBezTo>
                  <a:cubicBezTo>
                    <a:pt x="620386" y="471524"/>
                    <a:pt x="612649" y="474729"/>
                    <a:pt x="604582" y="474729"/>
                  </a:cubicBezTo>
                  <a:lnTo>
                    <a:pt x="30418" y="474729"/>
                  </a:lnTo>
                  <a:cubicBezTo>
                    <a:pt x="13619" y="474729"/>
                    <a:pt x="0" y="461110"/>
                    <a:pt x="0" y="444311"/>
                  </a:cubicBezTo>
                  <a:lnTo>
                    <a:pt x="0" y="30418"/>
                  </a:lnTo>
                  <a:cubicBezTo>
                    <a:pt x="0" y="22351"/>
                    <a:pt x="3205" y="14614"/>
                    <a:pt x="8909" y="8909"/>
                  </a:cubicBezTo>
                  <a:cubicBezTo>
                    <a:pt x="14614" y="3205"/>
                    <a:pt x="22351" y="0"/>
                    <a:pt x="30418" y="0"/>
                  </a:cubicBezTo>
                  <a:close/>
                </a:path>
              </a:pathLst>
            </a:custGeom>
            <a:solidFill>
              <a:srgbClr val="29637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635000" cy="589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</a:p>
            <a:p>
              <a:pPr algn="ctr">
                <a:lnSpc>
                  <a:spcPts val="4212"/>
                </a:lnSpc>
              </a:pPr>
            </a:p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CHAT ASSISTANT</a:t>
              </a:r>
            </a:p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F1EACD"/>
                  </a:solidFill>
                  <a:latin typeface="Aileron"/>
                  <a:ea typeface="Aileron"/>
                  <a:cs typeface="Aileron"/>
                  <a:sym typeface="Aileron"/>
                </a:rPr>
                <a:t>CONVERSATIONAL INTERFACE </a:t>
              </a:r>
            </a:p>
            <a:p>
              <a:pPr algn="ctr">
                <a:lnSpc>
                  <a:spcPts val="4212"/>
                </a:lnSpc>
              </a:pPr>
              <a:r>
                <a:rPr lang="en-US" sz="2600">
                  <a:solidFill>
                    <a:srgbClr val="F1EACD"/>
                  </a:solidFill>
                  <a:latin typeface="Aileron"/>
                  <a:ea typeface="Aileron"/>
                  <a:cs typeface="Aileron"/>
                  <a:sym typeface="Aileron"/>
                </a:rPr>
                <a:t>FOR QUESTIONS &amp; UPDATES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24" id="24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3006882" y="1617255"/>
            <a:ext cx="865521" cy="953742"/>
          </a:xfrm>
          <a:custGeom>
            <a:avLst/>
            <a:gdLst/>
            <a:ahLst/>
            <a:cxnLst/>
            <a:rect r="r" b="b" t="t" l="l"/>
            <a:pathLst>
              <a:path h="953742" w="865521">
                <a:moveTo>
                  <a:pt x="0" y="0"/>
                </a:moveTo>
                <a:lnTo>
                  <a:pt x="865521" y="0"/>
                </a:lnTo>
                <a:lnTo>
                  <a:pt x="865521" y="953742"/>
                </a:lnTo>
                <a:lnTo>
                  <a:pt x="0" y="95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161631" y="1733155"/>
            <a:ext cx="985533" cy="985533"/>
          </a:xfrm>
          <a:custGeom>
            <a:avLst/>
            <a:gdLst/>
            <a:ahLst/>
            <a:cxnLst/>
            <a:rect r="r" b="b" t="t" l="l"/>
            <a:pathLst>
              <a:path h="985533" w="985533">
                <a:moveTo>
                  <a:pt x="0" y="0"/>
                </a:moveTo>
                <a:lnTo>
                  <a:pt x="985534" y="0"/>
                </a:lnTo>
                <a:lnTo>
                  <a:pt x="985534" y="985533"/>
                </a:lnTo>
                <a:lnTo>
                  <a:pt x="0" y="985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064499" y="5707426"/>
            <a:ext cx="750287" cy="923431"/>
          </a:xfrm>
          <a:custGeom>
            <a:avLst/>
            <a:gdLst/>
            <a:ahLst/>
            <a:cxnLst/>
            <a:rect r="r" b="b" t="t" l="l"/>
            <a:pathLst>
              <a:path h="923431" w="750287">
                <a:moveTo>
                  <a:pt x="0" y="0"/>
                </a:moveTo>
                <a:lnTo>
                  <a:pt x="750287" y="0"/>
                </a:lnTo>
                <a:lnTo>
                  <a:pt x="750287" y="923430"/>
                </a:lnTo>
                <a:lnTo>
                  <a:pt x="0" y="923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099684" y="5707426"/>
            <a:ext cx="1109428" cy="1004537"/>
          </a:xfrm>
          <a:custGeom>
            <a:avLst/>
            <a:gdLst/>
            <a:ahLst/>
            <a:cxnLst/>
            <a:rect r="r" b="b" t="t" l="l"/>
            <a:pathLst>
              <a:path h="1004537" w="1109428">
                <a:moveTo>
                  <a:pt x="0" y="0"/>
                </a:moveTo>
                <a:lnTo>
                  <a:pt x="1109428" y="0"/>
                </a:lnTo>
                <a:lnTo>
                  <a:pt x="1109428" y="1004537"/>
                </a:lnTo>
                <a:lnTo>
                  <a:pt x="0" y="10045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1785" t="0" r="-824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16162" y="1028700"/>
            <a:ext cx="10832441" cy="2744577"/>
            <a:chOff x="0" y="0"/>
            <a:chExt cx="2852989" cy="7228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2989" cy="722852"/>
            </a:xfrm>
            <a:custGeom>
              <a:avLst/>
              <a:gdLst/>
              <a:ahLst/>
              <a:cxnLst/>
              <a:rect r="r" b="b" t="t" l="l"/>
              <a:pathLst>
                <a:path h="722852" w="2852989">
                  <a:moveTo>
                    <a:pt x="21441" y="0"/>
                  </a:moveTo>
                  <a:lnTo>
                    <a:pt x="2831548" y="0"/>
                  </a:lnTo>
                  <a:cubicBezTo>
                    <a:pt x="2843389" y="0"/>
                    <a:pt x="2852989" y="9599"/>
                    <a:pt x="2852989" y="21441"/>
                  </a:cubicBezTo>
                  <a:lnTo>
                    <a:pt x="2852989" y="701411"/>
                  </a:lnTo>
                  <a:cubicBezTo>
                    <a:pt x="2852989" y="713252"/>
                    <a:pt x="2843389" y="722852"/>
                    <a:pt x="2831548" y="722852"/>
                  </a:cubicBezTo>
                  <a:lnTo>
                    <a:pt x="21441" y="722852"/>
                  </a:lnTo>
                  <a:cubicBezTo>
                    <a:pt x="9599" y="722852"/>
                    <a:pt x="0" y="713252"/>
                    <a:pt x="0" y="701411"/>
                  </a:cubicBezTo>
                  <a:lnTo>
                    <a:pt x="0" y="21441"/>
                  </a:lnTo>
                  <a:cubicBezTo>
                    <a:pt x="0" y="9599"/>
                    <a:pt x="9599" y="0"/>
                    <a:pt x="21441" y="0"/>
                  </a:cubicBezTo>
                  <a:close/>
                </a:path>
              </a:pathLst>
            </a:custGeom>
            <a:solidFill>
              <a:srgbClr val="FF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2852989" cy="837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1732383" y="3773277"/>
            <a:ext cx="0" cy="2222328"/>
          </a:xfrm>
          <a:prstGeom prst="line">
            <a:avLst/>
          </a:prstGeom>
          <a:ln cap="flat" w="38100">
            <a:solidFill>
              <a:srgbClr val="FFF4D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316162" y="5995605"/>
            <a:ext cx="10832441" cy="2744577"/>
            <a:chOff x="0" y="0"/>
            <a:chExt cx="2852989" cy="7228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2989" cy="722852"/>
            </a:xfrm>
            <a:custGeom>
              <a:avLst/>
              <a:gdLst/>
              <a:ahLst/>
              <a:cxnLst/>
              <a:rect r="r" b="b" t="t" l="l"/>
              <a:pathLst>
                <a:path h="722852" w="2852989">
                  <a:moveTo>
                    <a:pt x="21441" y="0"/>
                  </a:moveTo>
                  <a:lnTo>
                    <a:pt x="2831548" y="0"/>
                  </a:lnTo>
                  <a:cubicBezTo>
                    <a:pt x="2843389" y="0"/>
                    <a:pt x="2852989" y="9599"/>
                    <a:pt x="2852989" y="21441"/>
                  </a:cubicBezTo>
                  <a:lnTo>
                    <a:pt x="2852989" y="701411"/>
                  </a:lnTo>
                  <a:cubicBezTo>
                    <a:pt x="2852989" y="713252"/>
                    <a:pt x="2843389" y="722852"/>
                    <a:pt x="2831548" y="722852"/>
                  </a:cubicBezTo>
                  <a:lnTo>
                    <a:pt x="21441" y="722852"/>
                  </a:lnTo>
                  <a:cubicBezTo>
                    <a:pt x="9599" y="722852"/>
                    <a:pt x="0" y="713252"/>
                    <a:pt x="0" y="701411"/>
                  </a:cubicBezTo>
                  <a:lnTo>
                    <a:pt x="0" y="21441"/>
                  </a:lnTo>
                  <a:cubicBezTo>
                    <a:pt x="0" y="9599"/>
                    <a:pt x="9599" y="0"/>
                    <a:pt x="21441" y="0"/>
                  </a:cubicBezTo>
                  <a:close/>
                </a:path>
              </a:pathLst>
            </a:custGeom>
            <a:solidFill>
              <a:srgbClr val="FFF4D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2852989" cy="837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44318" y="1787526"/>
            <a:ext cx="2983413" cy="1710730"/>
            <a:chOff x="0" y="0"/>
            <a:chExt cx="635000" cy="3641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" cy="364118"/>
            </a:xfrm>
            <a:custGeom>
              <a:avLst/>
              <a:gdLst/>
              <a:ahLst/>
              <a:cxnLst/>
              <a:rect r="r" b="b" t="t" l="l"/>
              <a:pathLst>
                <a:path h="364118" w="635000">
                  <a:moveTo>
                    <a:pt x="50683" y="0"/>
                  </a:moveTo>
                  <a:lnTo>
                    <a:pt x="584317" y="0"/>
                  </a:lnTo>
                  <a:cubicBezTo>
                    <a:pt x="612308" y="0"/>
                    <a:pt x="635000" y="22692"/>
                    <a:pt x="635000" y="50683"/>
                  </a:cubicBezTo>
                  <a:lnTo>
                    <a:pt x="635000" y="313434"/>
                  </a:lnTo>
                  <a:cubicBezTo>
                    <a:pt x="635000" y="341426"/>
                    <a:pt x="612308" y="364118"/>
                    <a:pt x="584317" y="364118"/>
                  </a:cubicBezTo>
                  <a:lnTo>
                    <a:pt x="50683" y="364118"/>
                  </a:lnTo>
                  <a:cubicBezTo>
                    <a:pt x="22692" y="364118"/>
                    <a:pt x="0" y="341426"/>
                    <a:pt x="0" y="313434"/>
                  </a:cubicBezTo>
                  <a:lnTo>
                    <a:pt x="0" y="50683"/>
                  </a:lnTo>
                  <a:cubicBezTo>
                    <a:pt x="0" y="22692"/>
                    <a:pt x="22692" y="0"/>
                    <a:pt x="50683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dash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635000" cy="478418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4211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KOTLIN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83605" y="1787526"/>
            <a:ext cx="2983413" cy="1710730"/>
            <a:chOff x="0" y="0"/>
            <a:chExt cx="635000" cy="3641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" cy="364118"/>
            </a:xfrm>
            <a:custGeom>
              <a:avLst/>
              <a:gdLst/>
              <a:ahLst/>
              <a:cxnLst/>
              <a:rect r="r" b="b" t="t" l="l"/>
              <a:pathLst>
                <a:path h="364118" w="635000">
                  <a:moveTo>
                    <a:pt x="50683" y="0"/>
                  </a:moveTo>
                  <a:lnTo>
                    <a:pt x="584317" y="0"/>
                  </a:lnTo>
                  <a:cubicBezTo>
                    <a:pt x="612308" y="0"/>
                    <a:pt x="635000" y="22692"/>
                    <a:pt x="635000" y="50683"/>
                  </a:cubicBezTo>
                  <a:lnTo>
                    <a:pt x="635000" y="313434"/>
                  </a:lnTo>
                  <a:cubicBezTo>
                    <a:pt x="635000" y="341426"/>
                    <a:pt x="612308" y="364118"/>
                    <a:pt x="584317" y="364118"/>
                  </a:cubicBezTo>
                  <a:lnTo>
                    <a:pt x="50683" y="364118"/>
                  </a:lnTo>
                  <a:cubicBezTo>
                    <a:pt x="22692" y="364118"/>
                    <a:pt x="0" y="341426"/>
                    <a:pt x="0" y="313434"/>
                  </a:cubicBezTo>
                  <a:lnTo>
                    <a:pt x="0" y="50683"/>
                  </a:lnTo>
                  <a:cubicBezTo>
                    <a:pt x="0" y="22692"/>
                    <a:pt x="22692" y="0"/>
                    <a:pt x="50683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dash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635000" cy="478418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4211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JETPACK COMPOSE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837034" y="1787526"/>
            <a:ext cx="2983413" cy="1710730"/>
            <a:chOff x="0" y="0"/>
            <a:chExt cx="635000" cy="3641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" cy="364118"/>
            </a:xfrm>
            <a:custGeom>
              <a:avLst/>
              <a:gdLst/>
              <a:ahLst/>
              <a:cxnLst/>
              <a:rect r="r" b="b" t="t" l="l"/>
              <a:pathLst>
                <a:path h="364118" w="635000">
                  <a:moveTo>
                    <a:pt x="50683" y="0"/>
                  </a:moveTo>
                  <a:lnTo>
                    <a:pt x="584317" y="0"/>
                  </a:lnTo>
                  <a:cubicBezTo>
                    <a:pt x="612308" y="0"/>
                    <a:pt x="635000" y="22692"/>
                    <a:pt x="635000" y="50683"/>
                  </a:cubicBezTo>
                  <a:lnTo>
                    <a:pt x="635000" y="313434"/>
                  </a:lnTo>
                  <a:cubicBezTo>
                    <a:pt x="635000" y="341426"/>
                    <a:pt x="612308" y="364118"/>
                    <a:pt x="584317" y="364118"/>
                  </a:cubicBezTo>
                  <a:lnTo>
                    <a:pt x="50683" y="364118"/>
                  </a:lnTo>
                  <a:cubicBezTo>
                    <a:pt x="22692" y="364118"/>
                    <a:pt x="0" y="341426"/>
                    <a:pt x="0" y="313434"/>
                  </a:cubicBezTo>
                  <a:lnTo>
                    <a:pt x="0" y="50683"/>
                  </a:lnTo>
                  <a:cubicBezTo>
                    <a:pt x="0" y="22692"/>
                    <a:pt x="22692" y="0"/>
                    <a:pt x="50683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dash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635000" cy="478418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4211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CAMERAX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644318" y="6789066"/>
            <a:ext cx="2983413" cy="1742400"/>
            <a:chOff x="0" y="0"/>
            <a:chExt cx="635000" cy="37085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" cy="370859"/>
            </a:xfrm>
            <a:custGeom>
              <a:avLst/>
              <a:gdLst/>
              <a:ahLst/>
              <a:cxnLst/>
              <a:rect r="r" b="b" t="t" l="l"/>
              <a:pathLst>
                <a:path h="370859" w="635000">
                  <a:moveTo>
                    <a:pt x="50683" y="0"/>
                  </a:moveTo>
                  <a:lnTo>
                    <a:pt x="584317" y="0"/>
                  </a:lnTo>
                  <a:cubicBezTo>
                    <a:pt x="612308" y="0"/>
                    <a:pt x="635000" y="22692"/>
                    <a:pt x="635000" y="50683"/>
                  </a:cubicBezTo>
                  <a:lnTo>
                    <a:pt x="635000" y="320175"/>
                  </a:lnTo>
                  <a:cubicBezTo>
                    <a:pt x="635000" y="348167"/>
                    <a:pt x="612308" y="370859"/>
                    <a:pt x="584317" y="370859"/>
                  </a:cubicBezTo>
                  <a:lnTo>
                    <a:pt x="50683" y="370859"/>
                  </a:lnTo>
                  <a:cubicBezTo>
                    <a:pt x="22692" y="370859"/>
                    <a:pt x="0" y="348167"/>
                    <a:pt x="0" y="320175"/>
                  </a:cubicBezTo>
                  <a:lnTo>
                    <a:pt x="0" y="50683"/>
                  </a:lnTo>
                  <a:cubicBezTo>
                    <a:pt x="0" y="22692"/>
                    <a:pt x="22692" y="0"/>
                    <a:pt x="50683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dash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635000" cy="485159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4211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ROOM</a:t>
              </a:r>
            </a:p>
            <a:p>
              <a:pPr algn="ctr">
                <a:lnSpc>
                  <a:spcPts val="4211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DATABASE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83605" y="6789066"/>
            <a:ext cx="2983413" cy="1742400"/>
            <a:chOff x="0" y="0"/>
            <a:chExt cx="635000" cy="3708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" cy="370859"/>
            </a:xfrm>
            <a:custGeom>
              <a:avLst/>
              <a:gdLst/>
              <a:ahLst/>
              <a:cxnLst/>
              <a:rect r="r" b="b" t="t" l="l"/>
              <a:pathLst>
                <a:path h="370859" w="635000">
                  <a:moveTo>
                    <a:pt x="50683" y="0"/>
                  </a:moveTo>
                  <a:lnTo>
                    <a:pt x="584317" y="0"/>
                  </a:lnTo>
                  <a:cubicBezTo>
                    <a:pt x="612308" y="0"/>
                    <a:pt x="635000" y="22692"/>
                    <a:pt x="635000" y="50683"/>
                  </a:cubicBezTo>
                  <a:lnTo>
                    <a:pt x="635000" y="320175"/>
                  </a:lnTo>
                  <a:cubicBezTo>
                    <a:pt x="635000" y="348167"/>
                    <a:pt x="612308" y="370859"/>
                    <a:pt x="584317" y="370859"/>
                  </a:cubicBezTo>
                  <a:lnTo>
                    <a:pt x="50683" y="370859"/>
                  </a:lnTo>
                  <a:cubicBezTo>
                    <a:pt x="22692" y="370859"/>
                    <a:pt x="0" y="348167"/>
                    <a:pt x="0" y="320175"/>
                  </a:cubicBezTo>
                  <a:lnTo>
                    <a:pt x="0" y="50683"/>
                  </a:lnTo>
                  <a:cubicBezTo>
                    <a:pt x="0" y="22692"/>
                    <a:pt x="22692" y="0"/>
                    <a:pt x="50683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dash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635000" cy="485159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4211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WORKMGR</a:t>
              </a:r>
            </a:p>
            <a:p>
              <a:pPr algn="ctr">
                <a:lnSpc>
                  <a:spcPts val="4211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SCHEDULER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837034" y="6789066"/>
            <a:ext cx="2983413" cy="1742400"/>
            <a:chOff x="0" y="0"/>
            <a:chExt cx="635000" cy="37085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" cy="370859"/>
            </a:xfrm>
            <a:custGeom>
              <a:avLst/>
              <a:gdLst/>
              <a:ahLst/>
              <a:cxnLst/>
              <a:rect r="r" b="b" t="t" l="l"/>
              <a:pathLst>
                <a:path h="370859" w="635000">
                  <a:moveTo>
                    <a:pt x="50683" y="0"/>
                  </a:moveTo>
                  <a:lnTo>
                    <a:pt x="584317" y="0"/>
                  </a:lnTo>
                  <a:cubicBezTo>
                    <a:pt x="612308" y="0"/>
                    <a:pt x="635000" y="22692"/>
                    <a:pt x="635000" y="50683"/>
                  </a:cubicBezTo>
                  <a:lnTo>
                    <a:pt x="635000" y="320175"/>
                  </a:lnTo>
                  <a:cubicBezTo>
                    <a:pt x="635000" y="348167"/>
                    <a:pt x="612308" y="370859"/>
                    <a:pt x="584317" y="370859"/>
                  </a:cubicBezTo>
                  <a:lnTo>
                    <a:pt x="50683" y="370859"/>
                  </a:lnTo>
                  <a:cubicBezTo>
                    <a:pt x="22692" y="370859"/>
                    <a:pt x="0" y="348167"/>
                    <a:pt x="0" y="320175"/>
                  </a:cubicBezTo>
                  <a:lnTo>
                    <a:pt x="0" y="50683"/>
                  </a:lnTo>
                  <a:cubicBezTo>
                    <a:pt x="0" y="22692"/>
                    <a:pt x="22692" y="0"/>
                    <a:pt x="50683" y="0"/>
                  </a:cubicBezTo>
                  <a:close/>
                </a:path>
              </a:pathLst>
            </a:custGeom>
            <a:ln w="38100" cap="rnd">
              <a:solidFill>
                <a:srgbClr val="296374"/>
              </a:solidFill>
              <a:prstDash val="dash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14300"/>
              <a:ext cx="635000" cy="485159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4211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GEMINI API </a:t>
              </a:r>
            </a:p>
            <a:p>
              <a:pPr algn="ctr">
                <a:lnSpc>
                  <a:spcPts val="4211"/>
                </a:lnSpc>
              </a:pPr>
              <a:r>
                <a:rPr lang="en-US" sz="2599">
                  <a:solidFill>
                    <a:srgbClr val="296374"/>
                  </a:solidFill>
                  <a:latin typeface="Aileron"/>
                  <a:ea typeface="Aileron"/>
                  <a:cs typeface="Aileron"/>
                  <a:sym typeface="Aileron"/>
                </a:rPr>
                <a:t>OCR &amp; CHAT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616614" y="4469601"/>
            <a:ext cx="4231536" cy="840203"/>
            <a:chOff x="0" y="0"/>
            <a:chExt cx="900655" cy="1788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0655" cy="178832"/>
            </a:xfrm>
            <a:custGeom>
              <a:avLst/>
              <a:gdLst/>
              <a:ahLst/>
              <a:cxnLst/>
              <a:rect r="r" b="b" t="t" l="l"/>
              <a:pathLst>
                <a:path h="178832" w="900655">
                  <a:moveTo>
                    <a:pt x="35734" y="0"/>
                  </a:moveTo>
                  <a:lnTo>
                    <a:pt x="864921" y="0"/>
                  </a:lnTo>
                  <a:cubicBezTo>
                    <a:pt x="884656" y="0"/>
                    <a:pt x="900655" y="15999"/>
                    <a:pt x="900655" y="35734"/>
                  </a:cubicBezTo>
                  <a:lnTo>
                    <a:pt x="900655" y="143098"/>
                  </a:lnTo>
                  <a:cubicBezTo>
                    <a:pt x="900655" y="152575"/>
                    <a:pt x="896890" y="161664"/>
                    <a:pt x="890189" y="168366"/>
                  </a:cubicBezTo>
                  <a:cubicBezTo>
                    <a:pt x="883487" y="175067"/>
                    <a:pt x="874398" y="178832"/>
                    <a:pt x="864921" y="178832"/>
                  </a:cubicBezTo>
                  <a:lnTo>
                    <a:pt x="35734" y="178832"/>
                  </a:lnTo>
                  <a:cubicBezTo>
                    <a:pt x="15999" y="178832"/>
                    <a:pt x="0" y="162833"/>
                    <a:pt x="0" y="143098"/>
                  </a:cubicBezTo>
                  <a:lnTo>
                    <a:pt x="0" y="35734"/>
                  </a:lnTo>
                  <a:cubicBezTo>
                    <a:pt x="0" y="15999"/>
                    <a:pt x="15999" y="0"/>
                    <a:pt x="35734" y="0"/>
                  </a:cubicBezTo>
                  <a:close/>
                </a:path>
              </a:pathLst>
            </a:custGeom>
            <a:solidFill>
              <a:srgbClr val="FFF4DB"/>
            </a:solidFill>
            <a:ln w="38100" cap="rnd">
              <a:solidFill>
                <a:srgbClr val="FFF4DB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14300"/>
              <a:ext cx="900655" cy="293132"/>
            </a:xfrm>
            <a:prstGeom prst="rect">
              <a:avLst/>
            </a:prstGeom>
          </p:spPr>
          <p:txBody>
            <a:bodyPr anchor="ctr" rtlCol="false" tIns="42988" lIns="42988" bIns="42988" rIns="42988"/>
            <a:lstStyle/>
            <a:p>
              <a:pPr algn="ctr">
                <a:lnSpc>
                  <a:spcPts val="4211"/>
                </a:lnSpc>
              </a:pPr>
              <a:r>
                <a:rPr lang="en-US" b="true" sz="2599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MVVM ARCHITECTURE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358625" y="1090499"/>
            <a:ext cx="2747516" cy="50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12"/>
              </a:lnSpc>
              <a:spcBef>
                <a:spcPct val="0"/>
              </a:spcBef>
            </a:pPr>
            <a:r>
              <a:rPr lang="en-US" b="true" sz="2600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USER INTERFACE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06634" y="6083813"/>
            <a:ext cx="3651498" cy="50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12"/>
              </a:lnSpc>
              <a:spcBef>
                <a:spcPct val="0"/>
              </a:spcBef>
            </a:pPr>
            <a:r>
              <a:rPr lang="en-US" b="true" sz="2600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BACK</a:t>
            </a:r>
            <a:r>
              <a:rPr lang="en-US" b="true" sz="2600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 END &amp; SERVICES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1EACD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38" id="38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FFFFFF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954146" y="471096"/>
            <a:ext cx="6097996" cy="372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529"/>
              </a:lnSpc>
            </a:pPr>
            <a:r>
              <a:rPr lang="en-US" b="true" sz="14915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TECH</a:t>
            </a:r>
          </a:p>
          <a:p>
            <a:pPr algn="just" marL="0" indent="0" lvl="0">
              <a:lnSpc>
                <a:spcPts val="12529"/>
              </a:lnSpc>
              <a:spcBef>
                <a:spcPct val="0"/>
              </a:spcBef>
            </a:pPr>
            <a:r>
              <a:rPr lang="en-US" b="true" sz="14915">
                <a:solidFill>
                  <a:srgbClr val="F1EACD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STACK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161558" y="5058528"/>
            <a:ext cx="4644179" cy="4078434"/>
          </a:xfrm>
          <a:custGeom>
            <a:avLst/>
            <a:gdLst/>
            <a:ahLst/>
            <a:cxnLst/>
            <a:rect r="r" b="b" t="t" l="l"/>
            <a:pathLst>
              <a:path h="4078434" w="4644179">
                <a:moveTo>
                  <a:pt x="0" y="0"/>
                </a:moveTo>
                <a:lnTo>
                  <a:pt x="4644180" y="0"/>
                </a:lnTo>
                <a:lnTo>
                  <a:pt x="4644180" y="4078434"/>
                </a:lnTo>
                <a:lnTo>
                  <a:pt x="0" y="4078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320742">
            <a:off x="3791069" y="-4116644"/>
            <a:ext cx="10705862" cy="18520287"/>
          </a:xfrm>
          <a:custGeom>
            <a:avLst/>
            <a:gdLst/>
            <a:ahLst/>
            <a:cxnLst/>
            <a:rect r="r" b="b" t="t" l="l"/>
            <a:pathLst>
              <a:path h="18520287" w="10705862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109564" t="0" r="-787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4146" y="9525164"/>
            <a:ext cx="16194457" cy="357759"/>
            <a:chOff x="0" y="0"/>
            <a:chExt cx="21592610" cy="47701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7779237" y="-114300"/>
              <a:ext cx="3813373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TIRTHO MOJUMDAR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0"/>
              <a:ext cx="1747639" cy="57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29637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GROUP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76694" y="-114300"/>
              <a:ext cx="2705894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AMINUL ISLAM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911643" y="-114300"/>
              <a:ext cx="5138539" cy="59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8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96374"/>
                  </a:solidFill>
                  <a:latin typeface="Poppins"/>
                  <a:ea typeface="Poppins"/>
                  <a:cs typeface="Poppins"/>
                  <a:sym typeface="Poppins"/>
                </a:rPr>
                <a:t>MD SHAHRIAR RAKIB RABBI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3112167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8547115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6414709" y="0"/>
              <a:ext cx="0" cy="477012"/>
            </a:xfrm>
            <a:prstGeom prst="line">
              <a:avLst/>
            </a:prstGeom>
            <a:ln cap="rnd" w="50800">
              <a:solidFill>
                <a:srgbClr val="296374">
                  <a:alpha val="80000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54146" y="6479340"/>
            <a:ext cx="16194457" cy="2785025"/>
            <a:chOff x="0" y="0"/>
            <a:chExt cx="4265207" cy="7335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65207" cy="733505"/>
            </a:xfrm>
            <a:custGeom>
              <a:avLst/>
              <a:gdLst/>
              <a:ahLst/>
              <a:cxnLst/>
              <a:rect r="r" b="b" t="t" l="l"/>
              <a:pathLst>
                <a:path h="733505" w="4265207">
                  <a:moveTo>
                    <a:pt x="14342" y="0"/>
                  </a:moveTo>
                  <a:lnTo>
                    <a:pt x="4250865" y="0"/>
                  </a:lnTo>
                  <a:cubicBezTo>
                    <a:pt x="4258786" y="0"/>
                    <a:pt x="4265207" y="6421"/>
                    <a:pt x="4265207" y="14342"/>
                  </a:cubicBezTo>
                  <a:lnTo>
                    <a:pt x="4265207" y="719163"/>
                  </a:lnTo>
                  <a:cubicBezTo>
                    <a:pt x="4265207" y="727084"/>
                    <a:pt x="4258786" y="733505"/>
                    <a:pt x="4250865" y="733505"/>
                  </a:cubicBezTo>
                  <a:lnTo>
                    <a:pt x="14342" y="733505"/>
                  </a:lnTo>
                  <a:cubicBezTo>
                    <a:pt x="10538" y="733505"/>
                    <a:pt x="6890" y="731994"/>
                    <a:pt x="4201" y="729304"/>
                  </a:cubicBezTo>
                  <a:cubicBezTo>
                    <a:pt x="1511" y="726614"/>
                    <a:pt x="0" y="722967"/>
                    <a:pt x="0" y="719163"/>
                  </a:cubicBezTo>
                  <a:lnTo>
                    <a:pt x="0" y="14342"/>
                  </a:lnTo>
                  <a:cubicBezTo>
                    <a:pt x="0" y="6421"/>
                    <a:pt x="6421" y="0"/>
                    <a:pt x="14342" y="0"/>
                  </a:cubicBezTo>
                  <a:close/>
                </a:path>
              </a:pathLst>
            </a:custGeom>
            <a:solidFill>
              <a:srgbClr val="629F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4265207" cy="857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68806" y="7379378"/>
            <a:ext cx="4697112" cy="1511259"/>
            <a:chOff x="0" y="0"/>
            <a:chExt cx="846017" cy="2721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6017" cy="272199"/>
            </a:xfrm>
            <a:custGeom>
              <a:avLst/>
              <a:gdLst/>
              <a:ahLst/>
              <a:cxnLst/>
              <a:rect r="r" b="b" t="t" l="l"/>
              <a:pathLst>
                <a:path h="272199" w="846017">
                  <a:moveTo>
                    <a:pt x="32192" y="0"/>
                  </a:moveTo>
                  <a:lnTo>
                    <a:pt x="813825" y="0"/>
                  </a:lnTo>
                  <a:cubicBezTo>
                    <a:pt x="822363" y="0"/>
                    <a:pt x="830551" y="3392"/>
                    <a:pt x="836589" y="9429"/>
                  </a:cubicBezTo>
                  <a:cubicBezTo>
                    <a:pt x="842626" y="15466"/>
                    <a:pt x="846017" y="23654"/>
                    <a:pt x="846017" y="32192"/>
                  </a:cubicBezTo>
                  <a:lnTo>
                    <a:pt x="846017" y="240007"/>
                  </a:lnTo>
                  <a:cubicBezTo>
                    <a:pt x="846017" y="248545"/>
                    <a:pt x="842626" y="256733"/>
                    <a:pt x="836589" y="262771"/>
                  </a:cubicBezTo>
                  <a:cubicBezTo>
                    <a:pt x="830551" y="268808"/>
                    <a:pt x="822363" y="272199"/>
                    <a:pt x="813825" y="272199"/>
                  </a:cubicBezTo>
                  <a:lnTo>
                    <a:pt x="32192" y="272199"/>
                  </a:lnTo>
                  <a:cubicBezTo>
                    <a:pt x="23654" y="272199"/>
                    <a:pt x="15466" y="268808"/>
                    <a:pt x="9429" y="262771"/>
                  </a:cubicBezTo>
                  <a:cubicBezTo>
                    <a:pt x="3392" y="256733"/>
                    <a:pt x="0" y="248545"/>
                    <a:pt x="0" y="240007"/>
                  </a:cubicBezTo>
                  <a:lnTo>
                    <a:pt x="0" y="32192"/>
                  </a:lnTo>
                  <a:cubicBezTo>
                    <a:pt x="0" y="23654"/>
                    <a:pt x="3392" y="15466"/>
                    <a:pt x="9429" y="9429"/>
                  </a:cubicBezTo>
                  <a:cubicBezTo>
                    <a:pt x="15466" y="3392"/>
                    <a:pt x="23654" y="0"/>
                    <a:pt x="32192" y="0"/>
                  </a:cubicBezTo>
                  <a:close/>
                </a:path>
              </a:pathLst>
            </a:custGeom>
            <a:solidFill>
              <a:srgbClr val="296374"/>
            </a:solidFill>
            <a:ln cap="rnd">
              <a:noFill/>
              <a:prstDash val="dash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14300"/>
              <a:ext cx="846017" cy="386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Gemini API</a:t>
              </a:r>
            </a:p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(</a:t>
              </a:r>
              <a:r>
                <a:rPr lang="en-US" sz="2600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OCR/Chat</a:t>
              </a:r>
              <a:r>
                <a:rPr lang="en-US" b="true" sz="26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95444" y="7379378"/>
            <a:ext cx="4697112" cy="1511259"/>
            <a:chOff x="0" y="0"/>
            <a:chExt cx="846017" cy="2721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6017" cy="272199"/>
            </a:xfrm>
            <a:custGeom>
              <a:avLst/>
              <a:gdLst/>
              <a:ahLst/>
              <a:cxnLst/>
              <a:rect r="r" b="b" t="t" l="l"/>
              <a:pathLst>
                <a:path h="272199" w="846017">
                  <a:moveTo>
                    <a:pt x="32192" y="0"/>
                  </a:moveTo>
                  <a:lnTo>
                    <a:pt x="813825" y="0"/>
                  </a:lnTo>
                  <a:cubicBezTo>
                    <a:pt x="822363" y="0"/>
                    <a:pt x="830551" y="3392"/>
                    <a:pt x="836589" y="9429"/>
                  </a:cubicBezTo>
                  <a:cubicBezTo>
                    <a:pt x="842626" y="15466"/>
                    <a:pt x="846017" y="23654"/>
                    <a:pt x="846017" y="32192"/>
                  </a:cubicBezTo>
                  <a:lnTo>
                    <a:pt x="846017" y="240007"/>
                  </a:lnTo>
                  <a:cubicBezTo>
                    <a:pt x="846017" y="248545"/>
                    <a:pt x="842626" y="256733"/>
                    <a:pt x="836589" y="262771"/>
                  </a:cubicBezTo>
                  <a:cubicBezTo>
                    <a:pt x="830551" y="268808"/>
                    <a:pt x="822363" y="272199"/>
                    <a:pt x="813825" y="272199"/>
                  </a:cubicBezTo>
                  <a:lnTo>
                    <a:pt x="32192" y="272199"/>
                  </a:lnTo>
                  <a:cubicBezTo>
                    <a:pt x="23654" y="272199"/>
                    <a:pt x="15466" y="268808"/>
                    <a:pt x="9429" y="262771"/>
                  </a:cubicBezTo>
                  <a:cubicBezTo>
                    <a:pt x="3392" y="256733"/>
                    <a:pt x="0" y="248545"/>
                    <a:pt x="0" y="240007"/>
                  </a:cubicBezTo>
                  <a:lnTo>
                    <a:pt x="0" y="32192"/>
                  </a:lnTo>
                  <a:cubicBezTo>
                    <a:pt x="0" y="23654"/>
                    <a:pt x="3392" y="15466"/>
                    <a:pt x="9429" y="9429"/>
                  </a:cubicBezTo>
                  <a:cubicBezTo>
                    <a:pt x="15466" y="3392"/>
                    <a:pt x="23654" y="0"/>
                    <a:pt x="32192" y="0"/>
                  </a:cubicBezTo>
                  <a:close/>
                </a:path>
              </a:pathLst>
            </a:custGeom>
            <a:solidFill>
              <a:srgbClr val="296374"/>
            </a:solidFill>
            <a:ln cap="rnd">
              <a:noFill/>
              <a:prstDash val="dash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846017" cy="386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WorkMrg Scheduler</a:t>
              </a:r>
            </a:p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(</a:t>
              </a:r>
              <a:r>
                <a:rPr lang="en-US" sz="2600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Reminders</a:t>
              </a:r>
              <a:r>
                <a:rPr lang="en-US" b="true" sz="26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22082" y="7379378"/>
            <a:ext cx="4697112" cy="1511259"/>
            <a:chOff x="0" y="0"/>
            <a:chExt cx="846017" cy="2721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6017" cy="272199"/>
            </a:xfrm>
            <a:custGeom>
              <a:avLst/>
              <a:gdLst/>
              <a:ahLst/>
              <a:cxnLst/>
              <a:rect r="r" b="b" t="t" l="l"/>
              <a:pathLst>
                <a:path h="272199" w="846017">
                  <a:moveTo>
                    <a:pt x="32192" y="0"/>
                  </a:moveTo>
                  <a:lnTo>
                    <a:pt x="813825" y="0"/>
                  </a:lnTo>
                  <a:cubicBezTo>
                    <a:pt x="822363" y="0"/>
                    <a:pt x="830551" y="3392"/>
                    <a:pt x="836589" y="9429"/>
                  </a:cubicBezTo>
                  <a:cubicBezTo>
                    <a:pt x="842626" y="15466"/>
                    <a:pt x="846017" y="23654"/>
                    <a:pt x="846017" y="32192"/>
                  </a:cubicBezTo>
                  <a:lnTo>
                    <a:pt x="846017" y="240007"/>
                  </a:lnTo>
                  <a:cubicBezTo>
                    <a:pt x="846017" y="248545"/>
                    <a:pt x="842626" y="256733"/>
                    <a:pt x="836589" y="262771"/>
                  </a:cubicBezTo>
                  <a:cubicBezTo>
                    <a:pt x="830551" y="268808"/>
                    <a:pt x="822363" y="272199"/>
                    <a:pt x="813825" y="272199"/>
                  </a:cubicBezTo>
                  <a:lnTo>
                    <a:pt x="32192" y="272199"/>
                  </a:lnTo>
                  <a:cubicBezTo>
                    <a:pt x="23654" y="272199"/>
                    <a:pt x="15466" y="268808"/>
                    <a:pt x="9429" y="262771"/>
                  </a:cubicBezTo>
                  <a:cubicBezTo>
                    <a:pt x="3392" y="256733"/>
                    <a:pt x="0" y="248545"/>
                    <a:pt x="0" y="240007"/>
                  </a:cubicBezTo>
                  <a:lnTo>
                    <a:pt x="0" y="32192"/>
                  </a:lnTo>
                  <a:cubicBezTo>
                    <a:pt x="0" y="23654"/>
                    <a:pt x="3392" y="15466"/>
                    <a:pt x="9429" y="9429"/>
                  </a:cubicBezTo>
                  <a:cubicBezTo>
                    <a:pt x="15466" y="3392"/>
                    <a:pt x="23654" y="0"/>
                    <a:pt x="32192" y="0"/>
                  </a:cubicBezTo>
                  <a:close/>
                </a:path>
              </a:pathLst>
            </a:custGeom>
            <a:solidFill>
              <a:srgbClr val="296374"/>
            </a:solidFill>
            <a:ln cap="rnd">
              <a:noFill/>
              <a:prstDash val="dash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14300"/>
              <a:ext cx="846017" cy="386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Room Database</a:t>
              </a:r>
            </a:p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(</a:t>
              </a:r>
              <a:r>
                <a:rPr lang="en-US" sz="2600">
                  <a:solidFill>
                    <a:srgbClr val="FFF4DB"/>
                  </a:solidFill>
                  <a:latin typeface="Aileron"/>
                  <a:ea typeface="Aileron"/>
                  <a:cs typeface="Aileron"/>
                  <a:sym typeface="Aileron"/>
                </a:rPr>
                <a:t>Local</a:t>
              </a:r>
              <a:r>
                <a:rPr lang="en-US" b="true" sz="2600">
                  <a:solidFill>
                    <a:srgbClr val="FFF4DB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)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4146" y="2515726"/>
            <a:ext cx="16194457" cy="2785025"/>
            <a:chOff x="0" y="0"/>
            <a:chExt cx="4265207" cy="7335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65207" cy="733505"/>
            </a:xfrm>
            <a:custGeom>
              <a:avLst/>
              <a:gdLst/>
              <a:ahLst/>
              <a:cxnLst/>
              <a:rect r="r" b="b" t="t" l="l"/>
              <a:pathLst>
                <a:path h="733505" w="4265207">
                  <a:moveTo>
                    <a:pt x="14342" y="0"/>
                  </a:moveTo>
                  <a:lnTo>
                    <a:pt x="4250865" y="0"/>
                  </a:lnTo>
                  <a:cubicBezTo>
                    <a:pt x="4258786" y="0"/>
                    <a:pt x="4265207" y="6421"/>
                    <a:pt x="4265207" y="14342"/>
                  </a:cubicBezTo>
                  <a:lnTo>
                    <a:pt x="4265207" y="719163"/>
                  </a:lnTo>
                  <a:cubicBezTo>
                    <a:pt x="4265207" y="727084"/>
                    <a:pt x="4258786" y="733505"/>
                    <a:pt x="4250865" y="733505"/>
                  </a:cubicBezTo>
                  <a:lnTo>
                    <a:pt x="14342" y="733505"/>
                  </a:lnTo>
                  <a:cubicBezTo>
                    <a:pt x="10538" y="733505"/>
                    <a:pt x="6890" y="731994"/>
                    <a:pt x="4201" y="729304"/>
                  </a:cubicBezTo>
                  <a:cubicBezTo>
                    <a:pt x="1511" y="726614"/>
                    <a:pt x="0" y="722967"/>
                    <a:pt x="0" y="719163"/>
                  </a:cubicBezTo>
                  <a:lnTo>
                    <a:pt x="0" y="14342"/>
                  </a:lnTo>
                  <a:cubicBezTo>
                    <a:pt x="0" y="6421"/>
                    <a:pt x="6421" y="0"/>
                    <a:pt x="14342" y="0"/>
                  </a:cubicBezTo>
                  <a:close/>
                </a:path>
              </a:pathLst>
            </a:custGeom>
            <a:solidFill>
              <a:srgbClr val="29637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23825"/>
              <a:ext cx="4265207" cy="857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22082" y="3434882"/>
            <a:ext cx="4697112" cy="1511259"/>
            <a:chOff x="0" y="0"/>
            <a:chExt cx="846017" cy="27219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6017" cy="272199"/>
            </a:xfrm>
            <a:custGeom>
              <a:avLst/>
              <a:gdLst/>
              <a:ahLst/>
              <a:cxnLst/>
              <a:rect r="r" b="b" t="t" l="l"/>
              <a:pathLst>
                <a:path h="272199" w="846017">
                  <a:moveTo>
                    <a:pt x="32192" y="0"/>
                  </a:moveTo>
                  <a:lnTo>
                    <a:pt x="813825" y="0"/>
                  </a:lnTo>
                  <a:cubicBezTo>
                    <a:pt x="822363" y="0"/>
                    <a:pt x="830551" y="3392"/>
                    <a:pt x="836589" y="9429"/>
                  </a:cubicBezTo>
                  <a:cubicBezTo>
                    <a:pt x="842626" y="15466"/>
                    <a:pt x="846017" y="23654"/>
                    <a:pt x="846017" y="32192"/>
                  </a:cubicBezTo>
                  <a:lnTo>
                    <a:pt x="846017" y="240007"/>
                  </a:lnTo>
                  <a:cubicBezTo>
                    <a:pt x="846017" y="248545"/>
                    <a:pt x="842626" y="256733"/>
                    <a:pt x="836589" y="262771"/>
                  </a:cubicBezTo>
                  <a:cubicBezTo>
                    <a:pt x="830551" y="268808"/>
                    <a:pt x="822363" y="272199"/>
                    <a:pt x="813825" y="272199"/>
                  </a:cubicBezTo>
                  <a:lnTo>
                    <a:pt x="32192" y="272199"/>
                  </a:lnTo>
                  <a:cubicBezTo>
                    <a:pt x="23654" y="272199"/>
                    <a:pt x="15466" y="268808"/>
                    <a:pt x="9429" y="262771"/>
                  </a:cubicBezTo>
                  <a:cubicBezTo>
                    <a:pt x="3392" y="256733"/>
                    <a:pt x="0" y="248545"/>
                    <a:pt x="0" y="240007"/>
                  </a:cubicBezTo>
                  <a:lnTo>
                    <a:pt x="0" y="32192"/>
                  </a:lnTo>
                  <a:cubicBezTo>
                    <a:pt x="0" y="23654"/>
                    <a:pt x="3392" y="15466"/>
                    <a:pt x="9429" y="9429"/>
                  </a:cubicBezTo>
                  <a:cubicBezTo>
                    <a:pt x="15466" y="3392"/>
                    <a:pt x="23654" y="0"/>
                    <a:pt x="32192" y="0"/>
                  </a:cubicBezTo>
                  <a:close/>
                </a:path>
              </a:pathLst>
            </a:custGeom>
            <a:solidFill>
              <a:srgbClr val="296374"/>
            </a:solidFill>
            <a:ln w="38100" cap="rnd">
              <a:solidFill>
                <a:srgbClr val="FFF4DB"/>
              </a:solidFill>
              <a:prstDash val="dash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14300"/>
              <a:ext cx="846017" cy="386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sz="2600" b="true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Home Screen</a:t>
              </a:r>
            </a:p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Composable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795444" y="3434882"/>
            <a:ext cx="4697112" cy="1511259"/>
            <a:chOff x="0" y="0"/>
            <a:chExt cx="846017" cy="27219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46017" cy="272199"/>
            </a:xfrm>
            <a:custGeom>
              <a:avLst/>
              <a:gdLst/>
              <a:ahLst/>
              <a:cxnLst/>
              <a:rect r="r" b="b" t="t" l="l"/>
              <a:pathLst>
                <a:path h="272199" w="846017">
                  <a:moveTo>
                    <a:pt x="32192" y="0"/>
                  </a:moveTo>
                  <a:lnTo>
                    <a:pt x="813825" y="0"/>
                  </a:lnTo>
                  <a:cubicBezTo>
                    <a:pt x="822363" y="0"/>
                    <a:pt x="830551" y="3392"/>
                    <a:pt x="836589" y="9429"/>
                  </a:cubicBezTo>
                  <a:cubicBezTo>
                    <a:pt x="842626" y="15466"/>
                    <a:pt x="846017" y="23654"/>
                    <a:pt x="846017" y="32192"/>
                  </a:cubicBezTo>
                  <a:lnTo>
                    <a:pt x="846017" y="240007"/>
                  </a:lnTo>
                  <a:cubicBezTo>
                    <a:pt x="846017" y="248545"/>
                    <a:pt x="842626" y="256733"/>
                    <a:pt x="836589" y="262771"/>
                  </a:cubicBezTo>
                  <a:cubicBezTo>
                    <a:pt x="830551" y="268808"/>
                    <a:pt x="822363" y="272199"/>
                    <a:pt x="813825" y="272199"/>
                  </a:cubicBezTo>
                  <a:lnTo>
                    <a:pt x="32192" y="272199"/>
                  </a:lnTo>
                  <a:cubicBezTo>
                    <a:pt x="23654" y="272199"/>
                    <a:pt x="15466" y="268808"/>
                    <a:pt x="9429" y="262771"/>
                  </a:cubicBezTo>
                  <a:cubicBezTo>
                    <a:pt x="3392" y="256733"/>
                    <a:pt x="0" y="248545"/>
                    <a:pt x="0" y="240007"/>
                  </a:cubicBezTo>
                  <a:lnTo>
                    <a:pt x="0" y="32192"/>
                  </a:lnTo>
                  <a:cubicBezTo>
                    <a:pt x="0" y="23654"/>
                    <a:pt x="3392" y="15466"/>
                    <a:pt x="9429" y="9429"/>
                  </a:cubicBezTo>
                  <a:cubicBezTo>
                    <a:pt x="15466" y="3392"/>
                    <a:pt x="23654" y="0"/>
                    <a:pt x="32192" y="0"/>
                  </a:cubicBezTo>
                  <a:close/>
                </a:path>
              </a:pathLst>
            </a:custGeom>
            <a:solidFill>
              <a:srgbClr val="296374"/>
            </a:solidFill>
            <a:ln w="38100" cap="rnd">
              <a:solidFill>
                <a:srgbClr val="FFF4DB"/>
              </a:solidFill>
              <a:prstDash val="dash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114300"/>
              <a:ext cx="846017" cy="386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sz="2600" b="true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Medication Detail</a:t>
              </a:r>
            </a:p>
            <a:p>
              <a:pPr algn="ctr">
                <a:lnSpc>
                  <a:spcPts val="4212"/>
                </a:lnSpc>
              </a:pPr>
              <a:r>
                <a:rPr lang="en-US" b="true" sz="26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Composable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968806" y="3434882"/>
            <a:ext cx="4697112" cy="1511259"/>
            <a:chOff x="0" y="0"/>
            <a:chExt cx="846017" cy="27219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46017" cy="272199"/>
            </a:xfrm>
            <a:custGeom>
              <a:avLst/>
              <a:gdLst/>
              <a:ahLst/>
              <a:cxnLst/>
              <a:rect r="r" b="b" t="t" l="l"/>
              <a:pathLst>
                <a:path h="272199" w="846017">
                  <a:moveTo>
                    <a:pt x="32192" y="0"/>
                  </a:moveTo>
                  <a:lnTo>
                    <a:pt x="813825" y="0"/>
                  </a:lnTo>
                  <a:cubicBezTo>
                    <a:pt x="822363" y="0"/>
                    <a:pt x="830551" y="3392"/>
                    <a:pt x="836589" y="9429"/>
                  </a:cubicBezTo>
                  <a:cubicBezTo>
                    <a:pt x="842626" y="15466"/>
                    <a:pt x="846017" y="23654"/>
                    <a:pt x="846017" y="32192"/>
                  </a:cubicBezTo>
                  <a:lnTo>
                    <a:pt x="846017" y="240007"/>
                  </a:lnTo>
                  <a:cubicBezTo>
                    <a:pt x="846017" y="248545"/>
                    <a:pt x="842626" y="256733"/>
                    <a:pt x="836589" y="262771"/>
                  </a:cubicBezTo>
                  <a:cubicBezTo>
                    <a:pt x="830551" y="268808"/>
                    <a:pt x="822363" y="272199"/>
                    <a:pt x="813825" y="272199"/>
                  </a:cubicBezTo>
                  <a:lnTo>
                    <a:pt x="32192" y="272199"/>
                  </a:lnTo>
                  <a:cubicBezTo>
                    <a:pt x="23654" y="272199"/>
                    <a:pt x="15466" y="268808"/>
                    <a:pt x="9429" y="262771"/>
                  </a:cubicBezTo>
                  <a:cubicBezTo>
                    <a:pt x="3392" y="256733"/>
                    <a:pt x="0" y="248545"/>
                    <a:pt x="0" y="240007"/>
                  </a:cubicBezTo>
                  <a:lnTo>
                    <a:pt x="0" y="32192"/>
                  </a:lnTo>
                  <a:cubicBezTo>
                    <a:pt x="0" y="23654"/>
                    <a:pt x="3392" y="15466"/>
                    <a:pt x="9429" y="9429"/>
                  </a:cubicBezTo>
                  <a:cubicBezTo>
                    <a:pt x="15466" y="3392"/>
                    <a:pt x="23654" y="0"/>
                    <a:pt x="32192" y="0"/>
                  </a:cubicBezTo>
                  <a:close/>
                </a:path>
              </a:pathLst>
            </a:custGeom>
            <a:solidFill>
              <a:srgbClr val="296374"/>
            </a:solidFill>
            <a:ln w="38100" cap="rnd">
              <a:solidFill>
                <a:srgbClr val="FFF4DB"/>
              </a:solidFill>
              <a:prstDash val="dash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14300"/>
              <a:ext cx="846017" cy="386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sz="2600" b="true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Chat Screen</a:t>
              </a:r>
            </a:p>
            <a:p>
              <a:pPr algn="ctr" marL="0" indent="0" lvl="0">
                <a:lnSpc>
                  <a:spcPts val="4212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F1EAC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Composable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5400000">
            <a:off x="8525040" y="5422672"/>
            <a:ext cx="1237920" cy="875416"/>
            <a:chOff x="0" y="0"/>
            <a:chExt cx="1302067" cy="92077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02067" cy="920779"/>
            </a:xfrm>
            <a:custGeom>
              <a:avLst/>
              <a:gdLst/>
              <a:ahLst/>
              <a:cxnLst/>
              <a:rect r="r" b="b" t="t" l="l"/>
              <a:pathLst>
                <a:path h="920779" w="1302067">
                  <a:moveTo>
                    <a:pt x="1302067" y="460389"/>
                  </a:moveTo>
                  <a:lnTo>
                    <a:pt x="895667" y="0"/>
                  </a:lnTo>
                  <a:lnTo>
                    <a:pt x="895667" y="203200"/>
                  </a:lnTo>
                  <a:lnTo>
                    <a:pt x="0" y="203200"/>
                  </a:lnTo>
                  <a:lnTo>
                    <a:pt x="0" y="717579"/>
                  </a:lnTo>
                  <a:lnTo>
                    <a:pt x="895667" y="717579"/>
                  </a:lnTo>
                  <a:lnTo>
                    <a:pt x="895667" y="920779"/>
                  </a:lnTo>
                  <a:lnTo>
                    <a:pt x="1302067" y="460389"/>
                  </a:lnTo>
                  <a:close/>
                </a:path>
              </a:pathLst>
            </a:custGeom>
            <a:gradFill rotWithShape="true">
              <a:gsLst>
                <a:gs pos="0">
                  <a:srgbClr val="296374">
                    <a:alpha val="100000"/>
                  </a:srgbClr>
                </a:gs>
                <a:gs pos="100000">
                  <a:srgbClr val="629F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17475"/>
              <a:ext cx="1200467" cy="600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54146" y="874144"/>
            <a:ext cx="8537658" cy="161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1"/>
              </a:lnSpc>
              <a:spcBef>
                <a:spcPct val="0"/>
              </a:spcBef>
            </a:pPr>
            <a:r>
              <a:rPr lang="en-US" b="true" sz="11358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SYSTEM</a:t>
            </a:r>
            <a:r>
              <a:rPr lang="en-US" b="true" sz="11358">
                <a:solidFill>
                  <a:srgbClr val="296374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 ARCHITECTURE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318251" y="6600988"/>
            <a:ext cx="3651498" cy="50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12"/>
              </a:lnSpc>
              <a:spcBef>
                <a:spcPct val="0"/>
              </a:spcBef>
            </a:pPr>
            <a:r>
              <a:rPr lang="en-US" b="true" sz="2600">
                <a:solidFill>
                  <a:srgbClr val="FFF4DB"/>
                </a:solidFill>
                <a:latin typeface="Aileron Bold"/>
                <a:ea typeface="Aileron Bold"/>
                <a:cs typeface="Aileron Bold"/>
                <a:sym typeface="Aileron Bold"/>
              </a:rPr>
              <a:t>MODEL LAYER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72698" y="5548722"/>
            <a:ext cx="3600152" cy="50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12"/>
              </a:lnSpc>
              <a:spcBef>
                <a:spcPct val="0"/>
              </a:spcBef>
            </a:pPr>
            <a:r>
              <a:rPr lang="en-US" b="true" sz="2600">
                <a:solidFill>
                  <a:srgbClr val="296374"/>
                </a:solidFill>
                <a:latin typeface="Aileron Bold"/>
                <a:ea typeface="Aileron Bold"/>
                <a:cs typeface="Aileron Bold"/>
                <a:sym typeface="Aileron Bold"/>
              </a:rPr>
              <a:t>ViewModel + Stateflow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83114" y="2659166"/>
            <a:ext cx="5121771" cy="50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12"/>
              </a:lnSpc>
              <a:spcBef>
                <a:spcPct val="0"/>
              </a:spcBef>
            </a:pPr>
            <a:r>
              <a:rPr lang="en-US" b="true" sz="2600">
                <a:solidFill>
                  <a:srgbClr val="FFF4DB"/>
                </a:solidFill>
                <a:latin typeface="Aileron Bold"/>
                <a:ea typeface="Aileron Bold"/>
                <a:cs typeface="Aileron Bold"/>
                <a:sym typeface="Aileron Bold"/>
              </a:rPr>
              <a:t>VIEW LAYER (Jetpack Compose)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DAHAyEQwGdk</dc:identifier>
  <dcterms:modified xsi:type="dcterms:W3CDTF">2011-08-01T06:04:30Z</dcterms:modified>
  <cp:revision>1</cp:revision>
  <dc:title>RxAide Proposal Presentation</dc:title>
</cp:coreProperties>
</file>